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9"/>
  </p:notesMasterIdLst>
  <p:sldIdLst>
    <p:sldId id="256" r:id="rId2"/>
    <p:sldId id="258" r:id="rId3"/>
    <p:sldId id="257" r:id="rId4"/>
    <p:sldId id="267" r:id="rId5"/>
    <p:sldId id="259" r:id="rId6"/>
    <p:sldId id="260" r:id="rId7"/>
    <p:sldId id="263" r:id="rId8"/>
    <p:sldId id="264" r:id="rId9"/>
    <p:sldId id="261" r:id="rId10"/>
    <p:sldId id="265" r:id="rId11"/>
    <p:sldId id="272" r:id="rId12"/>
    <p:sldId id="266" r:id="rId13"/>
    <p:sldId id="268" r:id="rId14"/>
    <p:sldId id="270" r:id="rId15"/>
    <p:sldId id="271" r:id="rId16"/>
    <p:sldId id="273" r:id="rId17"/>
    <p:sldId id="284" r:id="rId18"/>
    <p:sldId id="290" r:id="rId19"/>
    <p:sldId id="292" r:id="rId20"/>
    <p:sldId id="296" r:id="rId21"/>
    <p:sldId id="299" r:id="rId22"/>
    <p:sldId id="297" r:id="rId23"/>
    <p:sldId id="298" r:id="rId24"/>
    <p:sldId id="300" r:id="rId25"/>
    <p:sldId id="285" r:id="rId26"/>
    <p:sldId id="280" r:id="rId27"/>
    <p:sldId id="278" r:id="rId28"/>
    <p:sldId id="286" r:id="rId29"/>
    <p:sldId id="293" r:id="rId30"/>
    <p:sldId id="294" r:id="rId31"/>
    <p:sldId id="291" r:id="rId32"/>
    <p:sldId id="288" r:id="rId33"/>
    <p:sldId id="295" r:id="rId34"/>
    <p:sldId id="301" r:id="rId35"/>
    <p:sldId id="287" r:id="rId36"/>
    <p:sldId id="289" r:id="rId37"/>
    <p:sldId id="26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715F72-AD3A-434F-AED3-D22DAC244C95}" type="datetimeFigureOut">
              <a:rPr lang="en-IN" smtClean="0"/>
              <a:t>19-06-2023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A5E7D4-B1C1-46C4-8945-2D4968CA863B}" type="slidenum">
              <a:rPr lang="en-IN" smtClean="0"/>
              <a:t>‹#›</a:t>
            </a:fld>
            <a:endParaRPr lang="en-IN"/>
          </a:p>
        </p:txBody>
      </p:sp>
    </p:spTree>
    <p:extLst>
      <p:ext uri="{BB962C8B-B14F-4D97-AF65-F5344CB8AC3E}">
        <p14:creationId xmlns:p14="http://schemas.microsoft.com/office/powerpoint/2010/main" val="3352130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F40220-8775-41B2-AB45-78B78419B10B}" type="datetimeFigureOut">
              <a:rPr lang="en-IN" smtClean="0"/>
              <a:t>19-06-2023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5B18B60-09F2-4CCA-B4E5-5BAB4AD63592}" type="slidenum">
              <a:rPr lang="en-IN" smtClean="0"/>
              <a:t>‹#›</a:t>
            </a:fld>
            <a:endParaRPr lang="en-IN"/>
          </a:p>
        </p:txBody>
      </p:sp>
    </p:spTree>
    <p:extLst>
      <p:ext uri="{BB962C8B-B14F-4D97-AF65-F5344CB8AC3E}">
        <p14:creationId xmlns:p14="http://schemas.microsoft.com/office/powerpoint/2010/main" val="1671798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F40220-8775-41B2-AB45-78B78419B10B}" type="datetimeFigureOut">
              <a:rPr lang="en-IN" smtClean="0"/>
              <a:t>19-06-2023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5B18B60-09F2-4CCA-B4E5-5BAB4AD63592}" type="slidenum">
              <a:rPr lang="en-IN" smtClean="0"/>
              <a:t>‹#›</a:t>
            </a:fld>
            <a:endParaRPr lang="en-IN"/>
          </a:p>
        </p:txBody>
      </p:sp>
    </p:spTree>
    <p:extLst>
      <p:ext uri="{BB962C8B-B14F-4D97-AF65-F5344CB8AC3E}">
        <p14:creationId xmlns:p14="http://schemas.microsoft.com/office/powerpoint/2010/main" val="3817016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F40220-8775-41B2-AB45-78B78419B10B}" type="datetimeFigureOut">
              <a:rPr lang="en-IN" smtClean="0"/>
              <a:t>19-06-2023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5B18B60-09F2-4CCA-B4E5-5BAB4AD63592}"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56047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1F40220-8775-41B2-AB45-78B78419B10B}" type="datetimeFigureOut">
              <a:rPr lang="en-IN" smtClean="0"/>
              <a:t>19-06-2023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5B18B60-09F2-4CCA-B4E5-5BAB4AD63592}" type="slidenum">
              <a:rPr lang="en-IN" smtClean="0"/>
              <a:t>‹#›</a:t>
            </a:fld>
            <a:endParaRPr lang="en-IN"/>
          </a:p>
        </p:txBody>
      </p:sp>
    </p:spTree>
    <p:extLst>
      <p:ext uri="{BB962C8B-B14F-4D97-AF65-F5344CB8AC3E}">
        <p14:creationId xmlns:p14="http://schemas.microsoft.com/office/powerpoint/2010/main" val="21544598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1F40220-8775-41B2-AB45-78B78419B10B}" type="datetimeFigureOut">
              <a:rPr lang="en-IN" smtClean="0"/>
              <a:t>19-06-2023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5B18B60-09F2-4CCA-B4E5-5BAB4AD63592}"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38720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1F40220-8775-41B2-AB45-78B78419B10B}" type="datetimeFigureOut">
              <a:rPr lang="en-IN" smtClean="0"/>
              <a:t>19-06-2023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5B18B60-09F2-4CCA-B4E5-5BAB4AD63592}" type="slidenum">
              <a:rPr lang="en-IN" smtClean="0"/>
              <a:t>‹#›</a:t>
            </a:fld>
            <a:endParaRPr lang="en-IN"/>
          </a:p>
        </p:txBody>
      </p:sp>
    </p:spTree>
    <p:extLst>
      <p:ext uri="{BB962C8B-B14F-4D97-AF65-F5344CB8AC3E}">
        <p14:creationId xmlns:p14="http://schemas.microsoft.com/office/powerpoint/2010/main" val="28006008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F40220-8775-41B2-AB45-78B78419B10B}" type="datetimeFigureOut">
              <a:rPr lang="en-IN" smtClean="0"/>
              <a:t>19-06-2023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5B18B60-09F2-4CCA-B4E5-5BAB4AD63592}" type="slidenum">
              <a:rPr lang="en-IN" smtClean="0"/>
              <a:t>‹#›</a:t>
            </a:fld>
            <a:endParaRPr lang="en-IN"/>
          </a:p>
        </p:txBody>
      </p:sp>
    </p:spTree>
    <p:extLst>
      <p:ext uri="{BB962C8B-B14F-4D97-AF65-F5344CB8AC3E}">
        <p14:creationId xmlns:p14="http://schemas.microsoft.com/office/powerpoint/2010/main" val="41884363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F40220-8775-41B2-AB45-78B78419B10B}" type="datetimeFigureOut">
              <a:rPr lang="en-IN" smtClean="0"/>
              <a:t>19-06-2023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5B18B60-09F2-4CCA-B4E5-5BAB4AD63592}" type="slidenum">
              <a:rPr lang="en-IN" smtClean="0"/>
              <a:t>‹#›</a:t>
            </a:fld>
            <a:endParaRPr lang="en-IN"/>
          </a:p>
        </p:txBody>
      </p:sp>
    </p:spTree>
    <p:extLst>
      <p:ext uri="{BB962C8B-B14F-4D97-AF65-F5344CB8AC3E}">
        <p14:creationId xmlns:p14="http://schemas.microsoft.com/office/powerpoint/2010/main" val="3044601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F40220-8775-41B2-AB45-78B78419B10B}" type="datetimeFigureOut">
              <a:rPr lang="en-IN" smtClean="0"/>
              <a:t>19-06-2023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5B18B60-09F2-4CCA-B4E5-5BAB4AD63592}" type="slidenum">
              <a:rPr lang="en-IN" smtClean="0"/>
              <a:t>‹#›</a:t>
            </a:fld>
            <a:endParaRPr lang="en-IN"/>
          </a:p>
        </p:txBody>
      </p:sp>
    </p:spTree>
    <p:extLst>
      <p:ext uri="{BB962C8B-B14F-4D97-AF65-F5344CB8AC3E}">
        <p14:creationId xmlns:p14="http://schemas.microsoft.com/office/powerpoint/2010/main" val="3823334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F40220-8775-41B2-AB45-78B78419B10B}" type="datetimeFigureOut">
              <a:rPr lang="en-IN" smtClean="0"/>
              <a:t>19-06-2023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5B18B60-09F2-4CCA-B4E5-5BAB4AD63592}" type="slidenum">
              <a:rPr lang="en-IN" smtClean="0"/>
              <a:t>‹#›</a:t>
            </a:fld>
            <a:endParaRPr lang="en-IN"/>
          </a:p>
        </p:txBody>
      </p:sp>
    </p:spTree>
    <p:extLst>
      <p:ext uri="{BB962C8B-B14F-4D97-AF65-F5344CB8AC3E}">
        <p14:creationId xmlns:p14="http://schemas.microsoft.com/office/powerpoint/2010/main" val="2773467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F40220-8775-41B2-AB45-78B78419B10B}" type="datetimeFigureOut">
              <a:rPr lang="en-IN" smtClean="0"/>
              <a:t>19-06-2023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5B18B60-09F2-4CCA-B4E5-5BAB4AD63592}" type="slidenum">
              <a:rPr lang="en-IN" smtClean="0"/>
              <a:t>‹#›</a:t>
            </a:fld>
            <a:endParaRPr lang="en-IN"/>
          </a:p>
        </p:txBody>
      </p:sp>
    </p:spTree>
    <p:extLst>
      <p:ext uri="{BB962C8B-B14F-4D97-AF65-F5344CB8AC3E}">
        <p14:creationId xmlns:p14="http://schemas.microsoft.com/office/powerpoint/2010/main" val="4218762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F40220-8775-41B2-AB45-78B78419B10B}" type="datetimeFigureOut">
              <a:rPr lang="en-IN" smtClean="0"/>
              <a:t>19-06-2023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5B18B60-09F2-4CCA-B4E5-5BAB4AD63592}" type="slidenum">
              <a:rPr lang="en-IN" smtClean="0"/>
              <a:t>‹#›</a:t>
            </a:fld>
            <a:endParaRPr lang="en-IN"/>
          </a:p>
        </p:txBody>
      </p:sp>
    </p:spTree>
    <p:extLst>
      <p:ext uri="{BB962C8B-B14F-4D97-AF65-F5344CB8AC3E}">
        <p14:creationId xmlns:p14="http://schemas.microsoft.com/office/powerpoint/2010/main" val="2048707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F40220-8775-41B2-AB45-78B78419B10B}" type="datetimeFigureOut">
              <a:rPr lang="en-IN" smtClean="0"/>
              <a:t>19-06-2023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5B18B60-09F2-4CCA-B4E5-5BAB4AD63592}" type="slidenum">
              <a:rPr lang="en-IN" smtClean="0"/>
              <a:t>‹#›</a:t>
            </a:fld>
            <a:endParaRPr lang="en-IN"/>
          </a:p>
        </p:txBody>
      </p:sp>
    </p:spTree>
    <p:extLst>
      <p:ext uri="{BB962C8B-B14F-4D97-AF65-F5344CB8AC3E}">
        <p14:creationId xmlns:p14="http://schemas.microsoft.com/office/powerpoint/2010/main" val="1793362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F40220-8775-41B2-AB45-78B78419B10B}" type="datetimeFigureOut">
              <a:rPr lang="en-IN" smtClean="0"/>
              <a:t>19-06-2023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5B18B60-09F2-4CCA-B4E5-5BAB4AD63592}" type="slidenum">
              <a:rPr lang="en-IN" smtClean="0"/>
              <a:t>‹#›</a:t>
            </a:fld>
            <a:endParaRPr lang="en-IN"/>
          </a:p>
        </p:txBody>
      </p:sp>
    </p:spTree>
    <p:extLst>
      <p:ext uri="{BB962C8B-B14F-4D97-AF65-F5344CB8AC3E}">
        <p14:creationId xmlns:p14="http://schemas.microsoft.com/office/powerpoint/2010/main" val="3754921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F40220-8775-41B2-AB45-78B78419B10B}" type="datetimeFigureOut">
              <a:rPr lang="en-IN" smtClean="0"/>
              <a:t>19-06-2023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5B18B60-09F2-4CCA-B4E5-5BAB4AD63592}" type="slidenum">
              <a:rPr lang="en-IN" smtClean="0"/>
              <a:t>‹#›</a:t>
            </a:fld>
            <a:endParaRPr lang="en-IN"/>
          </a:p>
        </p:txBody>
      </p:sp>
    </p:spTree>
    <p:extLst>
      <p:ext uri="{BB962C8B-B14F-4D97-AF65-F5344CB8AC3E}">
        <p14:creationId xmlns:p14="http://schemas.microsoft.com/office/powerpoint/2010/main" val="3065753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F40220-8775-41B2-AB45-78B78419B10B}" type="datetimeFigureOut">
              <a:rPr lang="en-IN" smtClean="0"/>
              <a:t>19-06-2023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5B18B60-09F2-4CCA-B4E5-5BAB4AD63592}" type="slidenum">
              <a:rPr lang="en-IN" smtClean="0"/>
              <a:t>‹#›</a:t>
            </a:fld>
            <a:endParaRPr lang="en-IN"/>
          </a:p>
        </p:txBody>
      </p:sp>
    </p:spTree>
    <p:extLst>
      <p:ext uri="{BB962C8B-B14F-4D97-AF65-F5344CB8AC3E}">
        <p14:creationId xmlns:p14="http://schemas.microsoft.com/office/powerpoint/2010/main" val="264378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1F40220-8775-41B2-AB45-78B78419B10B}" type="datetimeFigureOut">
              <a:rPr lang="en-IN" smtClean="0"/>
              <a:t>19-06-2023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5B18B60-09F2-4CCA-B4E5-5BAB4AD63592}" type="slidenum">
              <a:rPr lang="en-IN" smtClean="0"/>
              <a:t>‹#›</a:t>
            </a:fld>
            <a:endParaRPr lang="en-IN"/>
          </a:p>
        </p:txBody>
      </p:sp>
    </p:spTree>
    <p:extLst>
      <p:ext uri="{BB962C8B-B14F-4D97-AF65-F5344CB8AC3E}">
        <p14:creationId xmlns:p14="http://schemas.microsoft.com/office/powerpoint/2010/main" val="15609459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 Id="rId9"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35B6-27B3-5D77-10EA-2D08991CCF00}"/>
              </a:ext>
            </a:extLst>
          </p:cNvPr>
          <p:cNvSpPr>
            <a:spLocks noGrp="1"/>
          </p:cNvSpPr>
          <p:nvPr>
            <p:ph type="ctrTitle"/>
          </p:nvPr>
        </p:nvSpPr>
        <p:spPr/>
        <p:txBody>
          <a:bodyPr>
            <a:normAutofit/>
          </a:bodyPr>
          <a:lstStyle/>
          <a:p>
            <a:pPr algn="ctr"/>
            <a:r>
              <a:rPr lang="en-US" sz="3800" b="1" dirty="0">
                <a:latin typeface="Times New Roman" panose="02020603050405020304" pitchFamily="18" charset="0"/>
                <a:cs typeface="Times New Roman" panose="02020603050405020304" pitchFamily="18" charset="0"/>
              </a:rPr>
              <a:t>EXPLORING THE USE OF MACHINE LEARNING FOR IMAGE AUTHENTICATION</a:t>
            </a:r>
            <a:endParaRPr lang="en-IN" sz="38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DA9EEA3-BD5B-D4BB-D739-1B64B21AA1D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98084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C9FD8-7A54-3CAB-1860-B52AC9B889DF}"/>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DATASET: CIFAKE</a:t>
            </a:r>
          </a:p>
        </p:txBody>
      </p:sp>
      <p:sp>
        <p:nvSpPr>
          <p:cNvPr id="3" name="Content Placeholder 2">
            <a:extLst>
              <a:ext uri="{FF2B5EF4-FFF2-40B4-BE49-F238E27FC236}">
                <a16:creationId xmlns:a16="http://schemas.microsoft.com/office/drawing/2014/main" id="{794D2608-21FB-7D01-77E4-1D9D0813C396}"/>
              </a:ext>
            </a:extLst>
          </p:cNvPr>
          <p:cNvSpPr>
            <a:spLocks noGrp="1"/>
          </p:cNvSpPr>
          <p:nvPr>
            <p:ph idx="1"/>
          </p:nvPr>
        </p:nvSpPr>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The dataset consist of 1970 fake and 1970 real images.</a:t>
            </a:r>
          </a:p>
          <a:p>
            <a:pPr algn="just"/>
            <a:r>
              <a:rPr lang="en-US" dirty="0">
                <a:solidFill>
                  <a:schemeClr val="tx1"/>
                </a:solidFill>
                <a:latin typeface="Times New Roman" panose="02020603050405020304" pitchFamily="18" charset="0"/>
                <a:cs typeface="Times New Roman" panose="02020603050405020304" pitchFamily="18" charset="0"/>
              </a:rPr>
              <a:t>The “FAKE” class is 0 and the “REAL” class is 1.</a:t>
            </a:r>
          </a:p>
          <a:p>
            <a:pPr algn="just"/>
            <a:r>
              <a:rPr lang="en-US" dirty="0">
                <a:solidFill>
                  <a:schemeClr val="tx1"/>
                </a:solidFill>
                <a:latin typeface="Times New Roman" panose="02020603050405020304" pitchFamily="18" charset="0"/>
                <a:cs typeface="Times New Roman" panose="02020603050405020304" pitchFamily="18" charset="0"/>
              </a:rPr>
              <a:t>The data is split into train test split in 0.2 ratio.</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CF07157-FE1A-8DE8-B1CD-B151D1A2CF21}"/>
              </a:ext>
            </a:extLst>
          </p:cNvPr>
          <p:cNvSpPr txBox="1"/>
          <p:nvPr/>
        </p:nvSpPr>
        <p:spPr>
          <a:xfrm>
            <a:off x="3674444" y="6317199"/>
            <a:ext cx="6097604" cy="369332"/>
          </a:xfrm>
          <a:prstGeom prst="rect">
            <a:avLst/>
          </a:prstGeom>
          <a:noFill/>
        </p:spPr>
        <p:txBody>
          <a:bodyPr wrap="square">
            <a:spAutoFit/>
          </a:bodyPr>
          <a:lstStyle/>
          <a:p>
            <a:r>
              <a:rPr lang="en-IN" dirty="0"/>
              <a:t>https://arxiv.org/pdf/2303.14126.pdf</a:t>
            </a:r>
          </a:p>
        </p:txBody>
      </p:sp>
    </p:spTree>
    <p:extLst>
      <p:ext uri="{BB962C8B-B14F-4D97-AF65-F5344CB8AC3E}">
        <p14:creationId xmlns:p14="http://schemas.microsoft.com/office/powerpoint/2010/main" val="3134784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AD028-99E1-3D45-1AF9-277970DAD828}"/>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DATASET</a:t>
            </a:r>
          </a:p>
        </p:txBody>
      </p:sp>
      <p:pic>
        <p:nvPicPr>
          <p:cNvPr id="5" name="Content Placeholder 4">
            <a:extLst>
              <a:ext uri="{FF2B5EF4-FFF2-40B4-BE49-F238E27FC236}">
                <a16:creationId xmlns:a16="http://schemas.microsoft.com/office/drawing/2014/main" id="{FDA44AE0-FEAC-EBD1-FB71-0A26F294D6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9286" y="2604569"/>
            <a:ext cx="885825" cy="1333500"/>
          </a:xfrm>
        </p:spPr>
      </p:pic>
      <p:pic>
        <p:nvPicPr>
          <p:cNvPr id="7" name="Picture 6">
            <a:extLst>
              <a:ext uri="{FF2B5EF4-FFF2-40B4-BE49-F238E27FC236}">
                <a16:creationId xmlns:a16="http://schemas.microsoft.com/office/drawing/2014/main" id="{E42BC965-4B73-BC0C-BDA7-E6F6D728B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2064" y="2604569"/>
            <a:ext cx="1314450" cy="1333500"/>
          </a:xfrm>
          <a:prstGeom prst="rect">
            <a:avLst/>
          </a:prstGeom>
        </p:spPr>
      </p:pic>
      <p:pic>
        <p:nvPicPr>
          <p:cNvPr id="9" name="Picture 8">
            <a:extLst>
              <a:ext uri="{FF2B5EF4-FFF2-40B4-BE49-F238E27FC236}">
                <a16:creationId xmlns:a16="http://schemas.microsoft.com/office/drawing/2014/main" id="{4F020A9E-1D5D-8D87-CD9B-BBC5CA9859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5351" y="2604569"/>
            <a:ext cx="914400" cy="1333500"/>
          </a:xfrm>
          <a:prstGeom prst="rect">
            <a:avLst/>
          </a:prstGeom>
        </p:spPr>
      </p:pic>
      <p:pic>
        <p:nvPicPr>
          <p:cNvPr id="11" name="Picture 10">
            <a:extLst>
              <a:ext uri="{FF2B5EF4-FFF2-40B4-BE49-F238E27FC236}">
                <a16:creationId xmlns:a16="http://schemas.microsoft.com/office/drawing/2014/main" id="{5D9AC9FF-6EAC-5351-410C-EF1F7E57C1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7276" y="2604569"/>
            <a:ext cx="1114425" cy="1333500"/>
          </a:xfrm>
          <a:prstGeom prst="rect">
            <a:avLst/>
          </a:prstGeom>
        </p:spPr>
      </p:pic>
      <p:pic>
        <p:nvPicPr>
          <p:cNvPr id="13" name="Picture 12">
            <a:extLst>
              <a:ext uri="{FF2B5EF4-FFF2-40B4-BE49-F238E27FC236}">
                <a16:creationId xmlns:a16="http://schemas.microsoft.com/office/drawing/2014/main" id="{6CAFC755-858F-6040-4359-BEF400A05B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6778" y="5289544"/>
            <a:ext cx="1543050" cy="933450"/>
          </a:xfrm>
          <a:prstGeom prst="rect">
            <a:avLst/>
          </a:prstGeom>
        </p:spPr>
      </p:pic>
      <p:pic>
        <p:nvPicPr>
          <p:cNvPr id="15" name="Picture 14">
            <a:extLst>
              <a:ext uri="{FF2B5EF4-FFF2-40B4-BE49-F238E27FC236}">
                <a16:creationId xmlns:a16="http://schemas.microsoft.com/office/drawing/2014/main" id="{6BE30F63-5E64-E626-D05F-9BFB811BE9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32709" y="5081365"/>
            <a:ext cx="1543050" cy="1152525"/>
          </a:xfrm>
          <a:prstGeom prst="rect">
            <a:avLst/>
          </a:prstGeom>
        </p:spPr>
      </p:pic>
      <p:pic>
        <p:nvPicPr>
          <p:cNvPr id="17" name="Picture 16">
            <a:extLst>
              <a:ext uri="{FF2B5EF4-FFF2-40B4-BE49-F238E27FC236}">
                <a16:creationId xmlns:a16="http://schemas.microsoft.com/office/drawing/2014/main" id="{959A04CF-72C7-FD9A-8522-05DDEFB302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92038" y="4990877"/>
            <a:ext cx="1495425" cy="1333500"/>
          </a:xfrm>
          <a:prstGeom prst="rect">
            <a:avLst/>
          </a:prstGeom>
        </p:spPr>
      </p:pic>
      <p:pic>
        <p:nvPicPr>
          <p:cNvPr id="19" name="Picture 18">
            <a:extLst>
              <a:ext uri="{FF2B5EF4-FFF2-40B4-BE49-F238E27FC236}">
                <a16:creationId xmlns:a16="http://schemas.microsoft.com/office/drawing/2014/main" id="{A4ED551B-B666-D840-A8FF-79B5FFBA0F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94080" y="4900390"/>
            <a:ext cx="885825" cy="1333500"/>
          </a:xfrm>
          <a:prstGeom prst="rect">
            <a:avLst/>
          </a:prstGeom>
        </p:spPr>
      </p:pic>
      <p:sp>
        <p:nvSpPr>
          <p:cNvPr id="20" name="TextBox 19">
            <a:extLst>
              <a:ext uri="{FF2B5EF4-FFF2-40B4-BE49-F238E27FC236}">
                <a16:creationId xmlns:a16="http://schemas.microsoft.com/office/drawing/2014/main" id="{D1392B72-2EBC-3B12-0B61-F52CCC3427FD}"/>
              </a:ext>
            </a:extLst>
          </p:cNvPr>
          <p:cNvSpPr txBox="1"/>
          <p:nvPr/>
        </p:nvSpPr>
        <p:spPr>
          <a:xfrm>
            <a:off x="2909286" y="1945677"/>
            <a:ext cx="8595326"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AI GENERATED IMAGES:</a:t>
            </a:r>
          </a:p>
        </p:txBody>
      </p:sp>
      <p:sp>
        <p:nvSpPr>
          <p:cNvPr id="21" name="TextBox 20">
            <a:extLst>
              <a:ext uri="{FF2B5EF4-FFF2-40B4-BE49-F238E27FC236}">
                <a16:creationId xmlns:a16="http://schemas.microsoft.com/office/drawing/2014/main" id="{38F2AE47-2073-2E15-9F03-36659414E500}"/>
              </a:ext>
            </a:extLst>
          </p:cNvPr>
          <p:cNvSpPr txBox="1"/>
          <p:nvPr/>
        </p:nvSpPr>
        <p:spPr>
          <a:xfrm>
            <a:off x="2909286" y="4408371"/>
            <a:ext cx="8284895"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REAL IMAGES:</a:t>
            </a:r>
          </a:p>
        </p:txBody>
      </p:sp>
    </p:spTree>
    <p:extLst>
      <p:ext uri="{BB962C8B-B14F-4D97-AF65-F5344CB8AC3E}">
        <p14:creationId xmlns:p14="http://schemas.microsoft.com/office/powerpoint/2010/main" val="3962057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56C14-41A6-D8B0-3285-4B2CB34092A3}"/>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MODELS</a:t>
            </a:r>
          </a:p>
        </p:txBody>
      </p:sp>
      <p:sp>
        <p:nvSpPr>
          <p:cNvPr id="3" name="Content Placeholder 2">
            <a:extLst>
              <a:ext uri="{FF2B5EF4-FFF2-40B4-BE49-F238E27FC236}">
                <a16:creationId xmlns:a16="http://schemas.microsoft.com/office/drawing/2014/main" id="{63D3AD5B-CD2B-4E3C-977A-A9AAF4B37D28}"/>
              </a:ext>
            </a:extLst>
          </p:cNvPr>
          <p:cNvSpPr>
            <a:spLocks noGrp="1"/>
          </p:cNvSpPr>
          <p:nvPr>
            <p:ph idx="1"/>
          </p:nvPr>
        </p:nvSpPr>
        <p:spPr>
          <a:xfrm>
            <a:off x="2520090" y="1860812"/>
            <a:ext cx="9057356" cy="4373078"/>
          </a:xfrm>
        </p:spPr>
        <p:txBody>
          <a:bodyPr>
            <a:normAutofit/>
          </a:bodyPr>
          <a:lstStyle/>
          <a:p>
            <a:pPr algn="just"/>
            <a:endParaRPr lang="en-IN" dirty="0">
              <a:latin typeface="Times New Roman" panose="02020603050405020304" pitchFamily="18" charset="0"/>
              <a:cs typeface="Times New Roman" panose="02020603050405020304" pitchFamily="18" charset="0"/>
            </a:endParaRPr>
          </a:p>
          <a:p>
            <a:pPr algn="just"/>
            <a:r>
              <a:rPr lang="en-IN" sz="1900" b="1" dirty="0">
                <a:solidFill>
                  <a:schemeClr val="tx1"/>
                </a:solidFill>
                <a:latin typeface="Times New Roman" panose="02020603050405020304" pitchFamily="18" charset="0"/>
                <a:cs typeface="Times New Roman" panose="02020603050405020304" pitchFamily="18" charset="0"/>
              </a:rPr>
              <a:t>CNN: </a:t>
            </a:r>
            <a:r>
              <a:rPr lang="en-IN" sz="1900" dirty="0">
                <a:solidFill>
                  <a:schemeClr val="tx1"/>
                </a:solidFill>
                <a:latin typeface="Times New Roman" panose="02020603050405020304" pitchFamily="18" charset="0"/>
                <a:cs typeface="Times New Roman" panose="02020603050405020304" pitchFamily="18" charset="0"/>
              </a:rPr>
              <a:t>Consisting of 3-5 layers including convolutional layers and fully connected layers.</a:t>
            </a:r>
          </a:p>
          <a:p>
            <a:pPr algn="just"/>
            <a:r>
              <a:rPr lang="en-US" sz="1900" b="1" dirty="0">
                <a:solidFill>
                  <a:schemeClr val="tx1"/>
                </a:solidFill>
                <a:latin typeface="Times New Roman" panose="02020603050405020304" pitchFamily="18" charset="0"/>
                <a:cs typeface="Times New Roman" panose="02020603050405020304" pitchFamily="18" charset="0"/>
              </a:rPr>
              <a:t>VGG16 Architecture: </a:t>
            </a:r>
            <a:r>
              <a:rPr lang="en-US" sz="1900" dirty="0">
                <a:solidFill>
                  <a:schemeClr val="tx1"/>
                </a:solidFill>
                <a:latin typeface="Times New Roman" panose="02020603050405020304" pitchFamily="18" charset="0"/>
                <a:cs typeface="Times New Roman" panose="02020603050405020304" pitchFamily="18" charset="0"/>
              </a:rPr>
              <a:t>Consists of 16 layers, including 13 convolutional layers and 3 fully connected layers.</a:t>
            </a:r>
          </a:p>
          <a:p>
            <a:pPr algn="just"/>
            <a:r>
              <a:rPr lang="en-US" sz="1900" b="1" dirty="0" err="1">
                <a:solidFill>
                  <a:schemeClr val="tx1"/>
                </a:solidFill>
                <a:latin typeface="Times New Roman" panose="02020603050405020304" pitchFamily="18" charset="0"/>
                <a:cs typeface="Times New Roman" panose="02020603050405020304" pitchFamily="18" charset="0"/>
              </a:rPr>
              <a:t>LeNet</a:t>
            </a:r>
            <a:r>
              <a:rPr lang="en-US" sz="1900" b="1" dirty="0">
                <a:solidFill>
                  <a:schemeClr val="tx1"/>
                </a:solidFill>
                <a:latin typeface="Times New Roman" panose="02020603050405020304" pitchFamily="18" charset="0"/>
                <a:cs typeface="Times New Roman" panose="02020603050405020304" pitchFamily="18" charset="0"/>
              </a:rPr>
              <a:t> Architecture: </a:t>
            </a:r>
            <a:r>
              <a:rPr lang="en-US" sz="1900" dirty="0">
                <a:solidFill>
                  <a:schemeClr val="tx1"/>
                </a:solidFill>
                <a:latin typeface="Times New Roman" panose="02020603050405020304" pitchFamily="18" charset="0"/>
                <a:cs typeface="Times New Roman" panose="02020603050405020304" pitchFamily="18" charset="0"/>
              </a:rPr>
              <a:t>Consists of 7 layers, including 2 convolutional layers, 2 subsampling layers, and 3 fully connected layers.</a:t>
            </a:r>
          </a:p>
          <a:p>
            <a:pPr algn="just"/>
            <a:r>
              <a:rPr lang="en-US" sz="1900" b="1" dirty="0">
                <a:solidFill>
                  <a:schemeClr val="tx1"/>
                </a:solidFill>
                <a:latin typeface="Times New Roman" panose="02020603050405020304" pitchFamily="18" charset="0"/>
                <a:cs typeface="Times New Roman" panose="02020603050405020304" pitchFamily="18" charset="0"/>
              </a:rPr>
              <a:t>Resnet Architecture: </a:t>
            </a:r>
            <a:r>
              <a:rPr lang="en-US" sz="1900" dirty="0">
                <a:solidFill>
                  <a:schemeClr val="tx1"/>
                </a:solidFill>
                <a:latin typeface="Times New Roman" panose="02020603050405020304" pitchFamily="18" charset="0"/>
                <a:cs typeface="Times New Roman" panose="02020603050405020304" pitchFamily="18" charset="0"/>
              </a:rPr>
              <a:t>In this network, we use a technique called skip connections. The skip connection connects activations of a  layer to further layers by skipping some layers in between. This forms a residual block. </a:t>
            </a:r>
            <a:r>
              <a:rPr lang="en-US" sz="1900" dirty="0" err="1">
                <a:solidFill>
                  <a:schemeClr val="tx1"/>
                </a:solidFill>
                <a:latin typeface="Times New Roman" panose="02020603050405020304" pitchFamily="18" charset="0"/>
                <a:cs typeface="Times New Roman" panose="02020603050405020304" pitchFamily="18" charset="0"/>
              </a:rPr>
              <a:t>Resnets</a:t>
            </a:r>
            <a:r>
              <a:rPr lang="en-US" sz="1900" dirty="0">
                <a:solidFill>
                  <a:schemeClr val="tx1"/>
                </a:solidFill>
                <a:latin typeface="Times New Roman" panose="02020603050405020304" pitchFamily="18" charset="0"/>
                <a:cs typeface="Times New Roman" panose="02020603050405020304" pitchFamily="18" charset="0"/>
              </a:rPr>
              <a:t> are made by stacking these residual blocks together. </a:t>
            </a:r>
            <a:endParaRPr lang="en-IN" sz="1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6161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595BA-66D8-4207-4AB6-DF101DAE07AF}"/>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TENSORFLOW</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B9E10E1-57D4-2C7B-760B-0BD09F7BDDB7}"/>
              </a:ext>
            </a:extLst>
          </p:cNvPr>
          <p:cNvSpPr>
            <a:spLocks noGrp="1"/>
          </p:cNvSpPr>
          <p:nvPr>
            <p:ph idx="1"/>
          </p:nvPr>
        </p:nvSpPr>
        <p:spPr/>
        <p:txBody>
          <a:bodyPr/>
          <a:lstStyle/>
          <a:p>
            <a:pPr algn="just"/>
            <a:r>
              <a:rPr lang="en-US" dirty="0">
                <a:solidFill>
                  <a:schemeClr val="tx1"/>
                </a:solidFill>
                <a:latin typeface="Times New Roman" panose="02020603050405020304" pitchFamily="18" charset="0"/>
                <a:cs typeface="Times New Roman" panose="02020603050405020304" pitchFamily="18" charset="0"/>
              </a:rPr>
              <a:t>TensorFlow is a free and open-source software library for machine learning and artificial intelligence.</a:t>
            </a:r>
          </a:p>
          <a:p>
            <a:pPr algn="just"/>
            <a:r>
              <a:rPr lang="en-US" dirty="0">
                <a:solidFill>
                  <a:schemeClr val="tx1"/>
                </a:solidFill>
                <a:latin typeface="Times New Roman" panose="02020603050405020304" pitchFamily="18" charset="0"/>
                <a:cs typeface="Times New Roman" panose="02020603050405020304" pitchFamily="18" charset="0"/>
              </a:rPr>
              <a:t> TensorFlow's APIs use Keras to allow users to make their own machine learning models.</a:t>
            </a:r>
          </a:p>
          <a:p>
            <a:pPr algn="just"/>
            <a:r>
              <a:rPr lang="en-US" dirty="0">
                <a:solidFill>
                  <a:schemeClr val="tx1"/>
                </a:solidFill>
                <a:latin typeface="Times New Roman" panose="02020603050405020304" pitchFamily="18" charset="0"/>
                <a:cs typeface="Times New Roman" panose="02020603050405020304" pitchFamily="18" charset="0"/>
              </a:rPr>
              <a:t>Build and train state-of-the-art models without sacrificing speed or performance. </a:t>
            </a:r>
          </a:p>
          <a:p>
            <a:pPr algn="just"/>
            <a:r>
              <a:rPr lang="en-US" dirty="0">
                <a:solidFill>
                  <a:schemeClr val="tx1"/>
                </a:solidFill>
                <a:latin typeface="Times New Roman" panose="02020603050405020304" pitchFamily="18" charset="0"/>
                <a:cs typeface="Times New Roman" panose="02020603050405020304" pitchFamily="18" charset="0"/>
              </a:rPr>
              <a:t>TensorFlow gives you the flexibility and control with features like the Keras Functional API and Model Subclassing API for creation of complex topologies.</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8820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99FD9-3297-453D-B30E-9D25503A9D25}"/>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IMPORTANT HYPER PARAMETERS:</a:t>
            </a:r>
          </a:p>
        </p:txBody>
      </p:sp>
      <p:sp>
        <p:nvSpPr>
          <p:cNvPr id="3" name="Content Placeholder 2">
            <a:extLst>
              <a:ext uri="{FF2B5EF4-FFF2-40B4-BE49-F238E27FC236}">
                <a16:creationId xmlns:a16="http://schemas.microsoft.com/office/drawing/2014/main" id="{EDF372B5-B8B8-C547-E9CF-DD9E8090E30A}"/>
              </a:ext>
            </a:extLst>
          </p:cNvPr>
          <p:cNvSpPr>
            <a:spLocks noGrp="1"/>
          </p:cNvSpPr>
          <p:nvPr>
            <p:ph idx="1"/>
          </p:nvPr>
        </p:nvSpPr>
        <p:spPr>
          <a:xfrm>
            <a:off x="4273633" y="2200977"/>
            <a:ext cx="6420034" cy="3777622"/>
          </a:xfrm>
        </p:spPr>
        <p:txBody>
          <a:bodyPr/>
          <a:lstStyle/>
          <a:p>
            <a:r>
              <a:rPr lang="en-US" b="0" i="0" dirty="0">
                <a:solidFill>
                  <a:schemeClr val="tx1"/>
                </a:solidFill>
                <a:effectLst/>
                <a:latin typeface="Times New Roman" panose="02020603050405020304" pitchFamily="18" charset="0"/>
                <a:cs typeface="Times New Roman" panose="02020603050405020304" pitchFamily="18" charset="0"/>
              </a:rPr>
              <a:t>Number of convolutional layers</a:t>
            </a:r>
          </a:p>
          <a:p>
            <a:r>
              <a:rPr lang="en-US" b="0" i="0" dirty="0">
                <a:solidFill>
                  <a:schemeClr val="tx1"/>
                </a:solidFill>
                <a:effectLst/>
                <a:latin typeface="Times New Roman" panose="02020603050405020304" pitchFamily="18" charset="0"/>
                <a:cs typeface="Times New Roman" panose="02020603050405020304" pitchFamily="18" charset="0"/>
              </a:rPr>
              <a:t>Number of filters in each convolutional layer</a:t>
            </a:r>
          </a:p>
          <a:p>
            <a:r>
              <a:rPr lang="en-US" b="0" i="0" dirty="0">
                <a:solidFill>
                  <a:schemeClr val="tx1"/>
                </a:solidFill>
                <a:effectLst/>
                <a:latin typeface="Times New Roman" panose="02020603050405020304" pitchFamily="18" charset="0"/>
                <a:cs typeface="Times New Roman" panose="02020603050405020304" pitchFamily="18" charset="0"/>
              </a:rPr>
              <a:t>Size of the filters in each convolutional layer</a:t>
            </a:r>
          </a:p>
          <a:p>
            <a:r>
              <a:rPr lang="en-US" b="0" i="0" dirty="0">
                <a:solidFill>
                  <a:schemeClr val="tx1"/>
                </a:solidFill>
                <a:effectLst/>
                <a:latin typeface="Times New Roman" panose="02020603050405020304" pitchFamily="18" charset="0"/>
                <a:cs typeface="Times New Roman" panose="02020603050405020304" pitchFamily="18" charset="0"/>
              </a:rPr>
              <a:t>Stride size for each convolutional layer</a:t>
            </a:r>
          </a:p>
          <a:p>
            <a:r>
              <a:rPr lang="en-US" b="0" i="0" dirty="0">
                <a:solidFill>
                  <a:schemeClr val="tx1"/>
                </a:solidFill>
                <a:effectLst/>
                <a:latin typeface="Times New Roman" panose="02020603050405020304" pitchFamily="18" charset="0"/>
                <a:cs typeface="Times New Roman" panose="02020603050405020304" pitchFamily="18" charset="0"/>
              </a:rPr>
              <a:t>Pooling method and size for each pooling layer</a:t>
            </a:r>
          </a:p>
          <a:p>
            <a:r>
              <a:rPr lang="en-US" b="0" i="0" dirty="0">
                <a:solidFill>
                  <a:schemeClr val="tx1"/>
                </a:solidFill>
                <a:effectLst/>
                <a:latin typeface="Times New Roman" panose="02020603050405020304" pitchFamily="18" charset="0"/>
                <a:cs typeface="Times New Roman" panose="02020603050405020304" pitchFamily="18" charset="0"/>
              </a:rPr>
              <a:t>Activation function for each layer</a:t>
            </a:r>
          </a:p>
          <a:p>
            <a:r>
              <a:rPr lang="en-US" b="0" i="0" dirty="0">
                <a:solidFill>
                  <a:schemeClr val="tx1"/>
                </a:solidFill>
                <a:effectLst/>
                <a:latin typeface="Times New Roman" panose="02020603050405020304" pitchFamily="18" charset="0"/>
                <a:cs typeface="Times New Roman" panose="02020603050405020304" pitchFamily="18" charset="0"/>
              </a:rPr>
              <a:t>Learning rate</a:t>
            </a:r>
          </a:p>
          <a:p>
            <a:r>
              <a:rPr lang="en-US" b="0" i="0" dirty="0">
                <a:solidFill>
                  <a:schemeClr val="tx1"/>
                </a:solidFill>
                <a:effectLst/>
                <a:latin typeface="Times New Roman" panose="02020603050405020304" pitchFamily="18" charset="0"/>
                <a:cs typeface="Times New Roman" panose="02020603050405020304" pitchFamily="18" charset="0"/>
              </a:rPr>
              <a:t>Batch size</a:t>
            </a:r>
          </a:p>
          <a:p>
            <a:r>
              <a:rPr lang="en-US" b="0" i="0" dirty="0">
                <a:solidFill>
                  <a:schemeClr val="tx1"/>
                </a:solidFill>
                <a:effectLst/>
                <a:latin typeface="Times New Roman" panose="02020603050405020304" pitchFamily="18" charset="0"/>
                <a:cs typeface="Times New Roman" panose="02020603050405020304" pitchFamily="18" charset="0"/>
              </a:rPr>
              <a:t>Number of epochs</a:t>
            </a:r>
          </a:p>
          <a:p>
            <a:endParaRPr lang="en-IN" dirty="0"/>
          </a:p>
        </p:txBody>
      </p:sp>
    </p:spTree>
    <p:extLst>
      <p:ext uri="{BB962C8B-B14F-4D97-AF65-F5344CB8AC3E}">
        <p14:creationId xmlns:p14="http://schemas.microsoft.com/office/powerpoint/2010/main" val="2781964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DD424-42EA-69C3-3894-7613562B4972}"/>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IMPORTANT HYPER PARAMETERS:</a:t>
            </a:r>
            <a:endParaRPr lang="en-IN" dirty="0"/>
          </a:p>
        </p:txBody>
      </p:sp>
      <p:sp>
        <p:nvSpPr>
          <p:cNvPr id="3" name="Content Placeholder 2">
            <a:extLst>
              <a:ext uri="{FF2B5EF4-FFF2-40B4-BE49-F238E27FC236}">
                <a16:creationId xmlns:a16="http://schemas.microsoft.com/office/drawing/2014/main" id="{2DC28AF8-C02B-0419-3B19-E9D7B3634A82}"/>
              </a:ext>
            </a:extLst>
          </p:cNvPr>
          <p:cNvSpPr>
            <a:spLocks noGrp="1"/>
          </p:cNvSpPr>
          <p:nvPr>
            <p:ph idx="1"/>
          </p:nvPr>
        </p:nvSpPr>
        <p:spPr>
          <a:xfrm>
            <a:off x="2312502" y="1472664"/>
            <a:ext cx="9192110" cy="4947387"/>
          </a:xfrm>
        </p:spPr>
        <p:txBody>
          <a:bodyPr>
            <a:noAutofit/>
          </a:bodyPr>
          <a:lstStyle/>
          <a:p>
            <a:pPr algn="just"/>
            <a:r>
              <a:rPr lang="en-US" dirty="0">
                <a:solidFill>
                  <a:schemeClr val="tx1"/>
                </a:solidFill>
                <a:latin typeface="Times New Roman" panose="02020603050405020304" pitchFamily="18" charset="0"/>
                <a:cs typeface="Times New Roman" panose="02020603050405020304" pitchFamily="18" charset="0"/>
              </a:rPr>
              <a:t>The number of convolutional layers and filters determines the complexity of the CNN and its ability to capture important features in the images.</a:t>
            </a:r>
          </a:p>
          <a:p>
            <a:pPr algn="just"/>
            <a:r>
              <a:rPr lang="en-US" dirty="0">
                <a:solidFill>
                  <a:schemeClr val="tx1"/>
                </a:solidFill>
                <a:latin typeface="Times New Roman" panose="02020603050405020304" pitchFamily="18" charset="0"/>
                <a:cs typeface="Times New Roman" panose="02020603050405020304" pitchFamily="18" charset="0"/>
              </a:rPr>
              <a:t>The filter size and stride size determine the level of detail the CNN can capture in each convolutional layer.</a:t>
            </a:r>
          </a:p>
          <a:p>
            <a:pPr algn="just"/>
            <a:r>
              <a:rPr lang="en-US" dirty="0">
                <a:solidFill>
                  <a:schemeClr val="tx1"/>
                </a:solidFill>
                <a:latin typeface="Times New Roman" panose="02020603050405020304" pitchFamily="18" charset="0"/>
                <a:cs typeface="Times New Roman" panose="02020603050405020304" pitchFamily="18" charset="0"/>
              </a:rPr>
              <a:t>The pooling method and size reduce the dimensionality of the feature maps, while maintaining important information.</a:t>
            </a:r>
          </a:p>
          <a:p>
            <a:pPr algn="just"/>
            <a:r>
              <a:rPr lang="en-US" dirty="0">
                <a:solidFill>
                  <a:schemeClr val="tx1"/>
                </a:solidFill>
                <a:latin typeface="Times New Roman" panose="02020603050405020304" pitchFamily="18" charset="0"/>
                <a:cs typeface="Times New Roman" panose="02020603050405020304" pitchFamily="18" charset="0"/>
              </a:rPr>
              <a:t>The activation function introduces non-linearity into the CNN, allowing it to learn complex relationships between the features.</a:t>
            </a:r>
          </a:p>
          <a:p>
            <a:pPr algn="just"/>
            <a:r>
              <a:rPr lang="en-US" dirty="0">
                <a:solidFill>
                  <a:schemeClr val="tx1"/>
                </a:solidFill>
                <a:latin typeface="Times New Roman" panose="02020603050405020304" pitchFamily="18" charset="0"/>
                <a:cs typeface="Times New Roman" panose="02020603050405020304" pitchFamily="18" charset="0"/>
              </a:rPr>
              <a:t>The learning rate controls the size of the step taken during the optimization process, affecting the speed and accuracy of the CNN.</a:t>
            </a:r>
          </a:p>
          <a:p>
            <a:pPr algn="just"/>
            <a:r>
              <a:rPr lang="en-US" dirty="0">
                <a:solidFill>
                  <a:schemeClr val="tx1"/>
                </a:solidFill>
                <a:latin typeface="Times New Roman" panose="02020603050405020304" pitchFamily="18" charset="0"/>
                <a:cs typeface="Times New Roman" panose="02020603050405020304" pitchFamily="18" charset="0"/>
              </a:rPr>
              <a:t>The batch size determines how many samples are used in each iteration of training.</a:t>
            </a:r>
          </a:p>
          <a:p>
            <a:pPr algn="just"/>
            <a:r>
              <a:rPr lang="en-US" dirty="0">
                <a:solidFill>
                  <a:schemeClr val="tx1"/>
                </a:solidFill>
                <a:latin typeface="Times New Roman" panose="02020603050405020304" pitchFamily="18" charset="0"/>
                <a:cs typeface="Times New Roman" panose="02020603050405020304" pitchFamily="18" charset="0"/>
              </a:rPr>
              <a:t>The number of epochs determines the number of times the entire dataset is passed through the CNN during training.</a:t>
            </a:r>
          </a:p>
          <a:p>
            <a:pPr marL="0" indent="0" algn="just">
              <a:buNone/>
            </a:pPr>
            <a:r>
              <a:rPr lang="en-US" sz="1600" b="1" dirty="0">
                <a:solidFill>
                  <a:schemeClr val="tx1"/>
                </a:solidFill>
                <a:latin typeface="Times New Roman" panose="02020603050405020304" pitchFamily="18" charset="0"/>
                <a:cs typeface="Times New Roman" panose="02020603050405020304" pitchFamily="18" charset="0"/>
              </a:rPr>
              <a:t>NOTE: </a:t>
            </a:r>
            <a:r>
              <a:rPr lang="en-US" sz="1600" dirty="0">
                <a:solidFill>
                  <a:schemeClr val="tx1"/>
                </a:solidFill>
                <a:latin typeface="Times New Roman" panose="02020603050405020304" pitchFamily="18" charset="0"/>
                <a:cs typeface="Times New Roman" panose="02020603050405020304" pitchFamily="18" charset="0"/>
              </a:rPr>
              <a:t>Regularization techniques, such as dropout and weight decay, can also be used to improve the performance of the CNN.</a:t>
            </a:r>
          </a:p>
          <a:p>
            <a:pPr algn="just"/>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0810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F3869-3BCB-E721-0F9C-D554DB02941C}"/>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CONVOLUSION NEURAL NETWORK:</a:t>
            </a:r>
          </a:p>
        </p:txBody>
      </p:sp>
      <p:sp>
        <p:nvSpPr>
          <p:cNvPr id="3" name="Content Placeholder 2">
            <a:extLst>
              <a:ext uri="{FF2B5EF4-FFF2-40B4-BE49-F238E27FC236}">
                <a16:creationId xmlns:a16="http://schemas.microsoft.com/office/drawing/2014/main" id="{D2D2D922-CBAE-66A8-9313-48D9C6871B52}"/>
              </a:ext>
            </a:extLst>
          </p:cNvPr>
          <p:cNvSpPr>
            <a:spLocks noGrp="1"/>
          </p:cNvSpPr>
          <p:nvPr>
            <p:ph idx="1"/>
          </p:nvPr>
        </p:nvSpPr>
        <p:spPr>
          <a:xfrm>
            <a:off x="2675839" y="1825591"/>
            <a:ext cx="8915400" cy="3777622"/>
          </a:xfrm>
        </p:spPr>
        <p:txBody>
          <a:bodyPr>
            <a:noAutofit/>
          </a:bodyPr>
          <a:lstStyle/>
          <a:p>
            <a:r>
              <a:rPr lang="en-US" sz="1500" dirty="0">
                <a:solidFill>
                  <a:schemeClr val="tx1"/>
                </a:solidFill>
                <a:latin typeface="Times New Roman" panose="02020603050405020304" pitchFamily="18" charset="0"/>
                <a:cs typeface="Times New Roman" panose="02020603050405020304" pitchFamily="18" charset="0"/>
              </a:rPr>
              <a:t>Convolutional layer with 80 filters, kernel size (3, 3), and </a:t>
            </a:r>
            <a:r>
              <a:rPr lang="en-US" sz="1500" dirty="0" err="1">
                <a:solidFill>
                  <a:schemeClr val="tx1"/>
                </a:solidFill>
                <a:latin typeface="Times New Roman" panose="02020603050405020304" pitchFamily="18" charset="0"/>
                <a:cs typeface="Times New Roman" panose="02020603050405020304" pitchFamily="18" charset="0"/>
              </a:rPr>
              <a:t>ReLU</a:t>
            </a:r>
            <a:r>
              <a:rPr lang="en-US" sz="1500" dirty="0">
                <a:solidFill>
                  <a:schemeClr val="tx1"/>
                </a:solidFill>
                <a:latin typeface="Times New Roman" panose="02020603050405020304" pitchFamily="18" charset="0"/>
                <a:cs typeface="Times New Roman" panose="02020603050405020304" pitchFamily="18" charset="0"/>
              </a:rPr>
              <a:t> activation.</a:t>
            </a:r>
          </a:p>
          <a:p>
            <a:r>
              <a:rPr lang="en-US" sz="1500" dirty="0" err="1">
                <a:solidFill>
                  <a:schemeClr val="tx1"/>
                </a:solidFill>
                <a:latin typeface="Times New Roman" panose="02020603050405020304" pitchFamily="18" charset="0"/>
                <a:cs typeface="Times New Roman" panose="02020603050405020304" pitchFamily="18" charset="0"/>
              </a:rPr>
              <a:t>MaxPooling</a:t>
            </a:r>
            <a:r>
              <a:rPr lang="en-US" sz="1500" dirty="0">
                <a:solidFill>
                  <a:schemeClr val="tx1"/>
                </a:solidFill>
                <a:latin typeface="Times New Roman" panose="02020603050405020304" pitchFamily="18" charset="0"/>
                <a:cs typeface="Times New Roman" panose="02020603050405020304" pitchFamily="18" charset="0"/>
              </a:rPr>
              <a:t> layer with pool size (2, 2).</a:t>
            </a:r>
          </a:p>
          <a:p>
            <a:r>
              <a:rPr lang="en-US" sz="1500" dirty="0">
                <a:solidFill>
                  <a:schemeClr val="tx1"/>
                </a:solidFill>
                <a:latin typeface="Times New Roman" panose="02020603050405020304" pitchFamily="18" charset="0"/>
                <a:cs typeface="Times New Roman" panose="02020603050405020304" pitchFamily="18" charset="0"/>
              </a:rPr>
              <a:t>Dropout layer with a rate of 0.5.</a:t>
            </a:r>
          </a:p>
          <a:p>
            <a:r>
              <a:rPr lang="en-US" sz="1500" dirty="0">
                <a:solidFill>
                  <a:schemeClr val="tx1"/>
                </a:solidFill>
                <a:latin typeface="Times New Roman" panose="02020603050405020304" pitchFamily="18" charset="0"/>
                <a:cs typeface="Times New Roman" panose="02020603050405020304" pitchFamily="18" charset="0"/>
              </a:rPr>
              <a:t>Convolutional layer with 40 filters, kernel size (3, 3), and </a:t>
            </a:r>
            <a:r>
              <a:rPr lang="en-US" sz="1500" dirty="0" err="1">
                <a:solidFill>
                  <a:schemeClr val="tx1"/>
                </a:solidFill>
                <a:latin typeface="Times New Roman" panose="02020603050405020304" pitchFamily="18" charset="0"/>
                <a:cs typeface="Times New Roman" panose="02020603050405020304" pitchFamily="18" charset="0"/>
              </a:rPr>
              <a:t>ReLU</a:t>
            </a:r>
            <a:r>
              <a:rPr lang="en-US" sz="1500" dirty="0">
                <a:solidFill>
                  <a:schemeClr val="tx1"/>
                </a:solidFill>
                <a:latin typeface="Times New Roman" panose="02020603050405020304" pitchFamily="18" charset="0"/>
                <a:cs typeface="Times New Roman" panose="02020603050405020304" pitchFamily="18" charset="0"/>
              </a:rPr>
              <a:t> activation.</a:t>
            </a:r>
          </a:p>
          <a:p>
            <a:r>
              <a:rPr lang="en-US" sz="1500" dirty="0" err="1">
                <a:solidFill>
                  <a:schemeClr val="tx1"/>
                </a:solidFill>
                <a:latin typeface="Times New Roman" panose="02020603050405020304" pitchFamily="18" charset="0"/>
                <a:cs typeface="Times New Roman" panose="02020603050405020304" pitchFamily="18" charset="0"/>
              </a:rPr>
              <a:t>MaxPooling</a:t>
            </a:r>
            <a:r>
              <a:rPr lang="en-US" sz="1500" dirty="0">
                <a:solidFill>
                  <a:schemeClr val="tx1"/>
                </a:solidFill>
                <a:latin typeface="Times New Roman" panose="02020603050405020304" pitchFamily="18" charset="0"/>
                <a:cs typeface="Times New Roman" panose="02020603050405020304" pitchFamily="18" charset="0"/>
              </a:rPr>
              <a:t> layer with pool size (2, 2).</a:t>
            </a:r>
          </a:p>
          <a:p>
            <a:r>
              <a:rPr lang="en-US" sz="1500" dirty="0">
                <a:solidFill>
                  <a:schemeClr val="tx1"/>
                </a:solidFill>
                <a:latin typeface="Times New Roman" panose="02020603050405020304" pitchFamily="18" charset="0"/>
                <a:cs typeface="Times New Roman" panose="02020603050405020304" pitchFamily="18" charset="0"/>
              </a:rPr>
              <a:t>Dropout layer with a rate of 0.5.</a:t>
            </a:r>
          </a:p>
          <a:p>
            <a:r>
              <a:rPr lang="en-US" sz="1500" dirty="0">
                <a:solidFill>
                  <a:schemeClr val="tx1"/>
                </a:solidFill>
                <a:latin typeface="Times New Roman" panose="02020603050405020304" pitchFamily="18" charset="0"/>
                <a:cs typeface="Times New Roman" panose="02020603050405020304" pitchFamily="18" charset="0"/>
              </a:rPr>
              <a:t>Convolutional layer with 20 filters, kernel size (3, 3), and </a:t>
            </a:r>
            <a:r>
              <a:rPr lang="en-US" sz="1500" dirty="0" err="1">
                <a:solidFill>
                  <a:schemeClr val="tx1"/>
                </a:solidFill>
                <a:latin typeface="Times New Roman" panose="02020603050405020304" pitchFamily="18" charset="0"/>
                <a:cs typeface="Times New Roman" panose="02020603050405020304" pitchFamily="18" charset="0"/>
              </a:rPr>
              <a:t>ReLU</a:t>
            </a:r>
            <a:r>
              <a:rPr lang="en-US" sz="1500" dirty="0">
                <a:solidFill>
                  <a:schemeClr val="tx1"/>
                </a:solidFill>
                <a:latin typeface="Times New Roman" panose="02020603050405020304" pitchFamily="18" charset="0"/>
                <a:cs typeface="Times New Roman" panose="02020603050405020304" pitchFamily="18" charset="0"/>
              </a:rPr>
              <a:t> activation.</a:t>
            </a:r>
          </a:p>
          <a:p>
            <a:r>
              <a:rPr lang="en-US" sz="1500" dirty="0" err="1">
                <a:solidFill>
                  <a:schemeClr val="tx1"/>
                </a:solidFill>
                <a:latin typeface="Times New Roman" panose="02020603050405020304" pitchFamily="18" charset="0"/>
                <a:cs typeface="Times New Roman" panose="02020603050405020304" pitchFamily="18" charset="0"/>
              </a:rPr>
              <a:t>MaxPooling</a:t>
            </a:r>
            <a:r>
              <a:rPr lang="en-US" sz="1500" dirty="0">
                <a:solidFill>
                  <a:schemeClr val="tx1"/>
                </a:solidFill>
                <a:latin typeface="Times New Roman" panose="02020603050405020304" pitchFamily="18" charset="0"/>
                <a:cs typeface="Times New Roman" panose="02020603050405020304" pitchFamily="18" charset="0"/>
              </a:rPr>
              <a:t> layer with pool size (2, 2).</a:t>
            </a:r>
          </a:p>
          <a:p>
            <a:r>
              <a:rPr lang="en-US" sz="1500" dirty="0">
                <a:solidFill>
                  <a:schemeClr val="tx1"/>
                </a:solidFill>
                <a:latin typeface="Times New Roman" panose="02020603050405020304" pitchFamily="18" charset="0"/>
                <a:cs typeface="Times New Roman" panose="02020603050405020304" pitchFamily="18" charset="0"/>
              </a:rPr>
              <a:t>Dropout layer with a rate of 0.5.</a:t>
            </a:r>
          </a:p>
          <a:p>
            <a:r>
              <a:rPr lang="en-US" sz="1500" dirty="0">
                <a:solidFill>
                  <a:schemeClr val="tx1"/>
                </a:solidFill>
                <a:latin typeface="Times New Roman" panose="02020603050405020304" pitchFamily="18" charset="0"/>
                <a:cs typeface="Times New Roman" panose="02020603050405020304" pitchFamily="18" charset="0"/>
              </a:rPr>
              <a:t>Flatten layer to convert the output into a 1D vector.</a:t>
            </a:r>
          </a:p>
          <a:p>
            <a:r>
              <a:rPr lang="en-US" sz="1500" dirty="0">
                <a:solidFill>
                  <a:schemeClr val="tx1"/>
                </a:solidFill>
                <a:latin typeface="Times New Roman" panose="02020603050405020304" pitchFamily="18" charset="0"/>
                <a:cs typeface="Times New Roman" panose="02020603050405020304" pitchFamily="18" charset="0"/>
              </a:rPr>
              <a:t>Fully connected layer with 128 units and </a:t>
            </a:r>
            <a:r>
              <a:rPr lang="en-US" sz="1500" dirty="0" err="1">
                <a:solidFill>
                  <a:schemeClr val="tx1"/>
                </a:solidFill>
                <a:latin typeface="Times New Roman" panose="02020603050405020304" pitchFamily="18" charset="0"/>
                <a:cs typeface="Times New Roman" panose="02020603050405020304" pitchFamily="18" charset="0"/>
              </a:rPr>
              <a:t>ReLU</a:t>
            </a:r>
            <a:r>
              <a:rPr lang="en-US" sz="1500" dirty="0">
                <a:solidFill>
                  <a:schemeClr val="tx1"/>
                </a:solidFill>
                <a:latin typeface="Times New Roman" panose="02020603050405020304" pitchFamily="18" charset="0"/>
                <a:cs typeface="Times New Roman" panose="02020603050405020304" pitchFamily="18" charset="0"/>
              </a:rPr>
              <a:t> activation.</a:t>
            </a:r>
          </a:p>
          <a:p>
            <a:r>
              <a:rPr lang="en-US" sz="1500" dirty="0">
                <a:solidFill>
                  <a:schemeClr val="tx1"/>
                </a:solidFill>
                <a:latin typeface="Times New Roman" panose="02020603050405020304" pitchFamily="18" charset="0"/>
                <a:cs typeface="Times New Roman" panose="02020603050405020304" pitchFamily="18" charset="0"/>
              </a:rPr>
              <a:t>Fully connected layer with the number of classes and </a:t>
            </a:r>
            <a:r>
              <a:rPr lang="en-US" sz="1500" dirty="0" err="1">
                <a:solidFill>
                  <a:schemeClr val="tx1"/>
                </a:solidFill>
                <a:latin typeface="Times New Roman" panose="02020603050405020304" pitchFamily="18" charset="0"/>
                <a:cs typeface="Times New Roman" panose="02020603050405020304" pitchFamily="18" charset="0"/>
              </a:rPr>
              <a:t>softmax</a:t>
            </a:r>
            <a:r>
              <a:rPr lang="en-US" sz="1500" dirty="0">
                <a:solidFill>
                  <a:schemeClr val="tx1"/>
                </a:solidFill>
                <a:latin typeface="Times New Roman" panose="02020603050405020304" pitchFamily="18" charset="0"/>
                <a:cs typeface="Times New Roman" panose="02020603050405020304" pitchFamily="18" charset="0"/>
              </a:rPr>
              <a:t> activation.</a:t>
            </a:r>
            <a:endParaRPr lang="en-IN" sz="15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5654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28717-4C44-D33F-2EAF-B5ED8E8FE579}"/>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DEEPFAKE</a:t>
            </a:r>
          </a:p>
        </p:txBody>
      </p:sp>
      <p:sp>
        <p:nvSpPr>
          <p:cNvPr id="3" name="Content Placeholder 2">
            <a:extLst>
              <a:ext uri="{FF2B5EF4-FFF2-40B4-BE49-F238E27FC236}">
                <a16:creationId xmlns:a16="http://schemas.microsoft.com/office/drawing/2014/main" id="{4651F9E8-ECD4-7489-8358-C05A302E4CFD}"/>
              </a:ext>
            </a:extLst>
          </p:cNvPr>
          <p:cNvSpPr>
            <a:spLocks noGrp="1"/>
          </p:cNvSpPr>
          <p:nvPr>
            <p:ph idx="1"/>
          </p:nvPr>
        </p:nvSpPr>
        <p:spPr/>
        <p:txBody>
          <a:bodyPr>
            <a:normAutofit lnSpcReduction="10000"/>
          </a:bodyPr>
          <a:lstStyle/>
          <a:p>
            <a:pPr marL="0" indent="0" algn="just">
              <a:buNone/>
            </a:pPr>
            <a:r>
              <a:rPr lang="en-IN" b="0" i="0" dirty="0">
                <a:solidFill>
                  <a:schemeClr val="tx1"/>
                </a:solidFill>
                <a:effectLst/>
                <a:latin typeface="Times New Roman" panose="02020603050405020304" pitchFamily="18" charset="0"/>
                <a:cs typeface="Times New Roman" panose="02020603050405020304" pitchFamily="18" charset="0"/>
              </a:rPr>
              <a:t>Deepfake Image Detection Parameters:</a:t>
            </a:r>
          </a:p>
          <a:p>
            <a:pPr algn="just"/>
            <a:r>
              <a:rPr lang="en-IN" b="1" i="0" dirty="0">
                <a:solidFill>
                  <a:schemeClr val="tx1"/>
                </a:solidFill>
                <a:effectLst/>
                <a:latin typeface="Times New Roman" panose="02020603050405020304" pitchFamily="18" charset="0"/>
                <a:cs typeface="Times New Roman" panose="02020603050405020304" pitchFamily="18" charset="0"/>
              </a:rPr>
              <a:t>Facial Alignment:</a:t>
            </a:r>
            <a:r>
              <a:rPr lang="en-IN" b="0" i="0" dirty="0">
                <a:solidFill>
                  <a:schemeClr val="tx1"/>
                </a:solidFill>
                <a:effectLst/>
                <a:latin typeface="Times New Roman" panose="02020603050405020304" pitchFamily="18" charset="0"/>
                <a:cs typeface="Times New Roman" panose="02020603050405020304" pitchFamily="18" charset="0"/>
              </a:rPr>
              <a:t> Analyse facial features for misalignments or unnatural movements.</a:t>
            </a:r>
          </a:p>
          <a:p>
            <a:pPr algn="just"/>
            <a:r>
              <a:rPr lang="en-IN" b="1" i="0" dirty="0">
                <a:solidFill>
                  <a:schemeClr val="tx1"/>
                </a:solidFill>
                <a:effectLst/>
                <a:latin typeface="Times New Roman" panose="02020603050405020304" pitchFamily="18" charset="0"/>
                <a:cs typeface="Times New Roman" panose="02020603050405020304" pitchFamily="18" charset="0"/>
              </a:rPr>
              <a:t>Skin Texture and </a:t>
            </a:r>
            <a:r>
              <a:rPr lang="en-IN" b="1" i="0" dirty="0" err="1">
                <a:solidFill>
                  <a:schemeClr val="tx1"/>
                </a:solidFill>
                <a:effectLst/>
                <a:latin typeface="Times New Roman" panose="02020603050405020304" pitchFamily="18" charset="0"/>
                <a:cs typeface="Times New Roman" panose="02020603050405020304" pitchFamily="18" charset="0"/>
              </a:rPr>
              <a:t>Color</a:t>
            </a:r>
            <a:r>
              <a:rPr lang="en-IN" b="1" i="0" dirty="0">
                <a:solidFill>
                  <a:schemeClr val="tx1"/>
                </a:solidFill>
                <a:effectLst/>
                <a:latin typeface="Times New Roman" panose="02020603050405020304" pitchFamily="18" charset="0"/>
                <a:cs typeface="Times New Roman" panose="02020603050405020304" pitchFamily="18" charset="0"/>
              </a:rPr>
              <a:t>: </a:t>
            </a:r>
            <a:r>
              <a:rPr lang="en-IN" b="0" i="0" dirty="0">
                <a:solidFill>
                  <a:schemeClr val="tx1"/>
                </a:solidFill>
                <a:effectLst/>
                <a:latin typeface="Times New Roman" panose="02020603050405020304" pitchFamily="18" charset="0"/>
                <a:cs typeface="Times New Roman" panose="02020603050405020304" pitchFamily="18" charset="0"/>
              </a:rPr>
              <a:t>Identify inconsistencies in skin texture, </a:t>
            </a:r>
            <a:r>
              <a:rPr lang="en-IN" b="0" i="0" dirty="0" err="1">
                <a:solidFill>
                  <a:schemeClr val="tx1"/>
                </a:solidFill>
                <a:effectLst/>
                <a:latin typeface="Times New Roman" panose="02020603050405020304" pitchFamily="18" charset="0"/>
                <a:cs typeface="Times New Roman" panose="02020603050405020304" pitchFamily="18" charset="0"/>
              </a:rPr>
              <a:t>color</a:t>
            </a:r>
            <a:r>
              <a:rPr lang="en-IN" b="0" i="0" dirty="0">
                <a:solidFill>
                  <a:schemeClr val="tx1"/>
                </a:solidFill>
                <a:effectLst/>
                <a:latin typeface="Times New Roman" panose="02020603050405020304" pitchFamily="18" charset="0"/>
                <a:cs typeface="Times New Roman" panose="02020603050405020304" pitchFamily="18" charset="0"/>
              </a:rPr>
              <a:t> variations, or artifacts.</a:t>
            </a:r>
          </a:p>
          <a:p>
            <a:pPr algn="just"/>
            <a:r>
              <a:rPr lang="en-US" b="1" i="0" dirty="0">
                <a:solidFill>
                  <a:schemeClr val="tx1"/>
                </a:solidFill>
                <a:effectLst/>
                <a:latin typeface="Times New Roman" panose="02020603050405020304" pitchFamily="18" charset="0"/>
                <a:cs typeface="Times New Roman" panose="02020603050405020304" pitchFamily="18" charset="0"/>
              </a:rPr>
              <a:t>Lighting and Shadows: </a:t>
            </a:r>
            <a:r>
              <a:rPr lang="en-US" b="0" i="0" dirty="0">
                <a:solidFill>
                  <a:schemeClr val="tx1"/>
                </a:solidFill>
                <a:effectLst/>
                <a:latin typeface="Times New Roman" panose="02020603050405020304" pitchFamily="18" charset="0"/>
                <a:cs typeface="Times New Roman" panose="02020603050405020304" pitchFamily="18" charset="0"/>
              </a:rPr>
              <a:t>Deepfake images may have inconsistencies in lighting and shadows, especially if the source and target images have different lighting conditions. </a:t>
            </a:r>
            <a:endParaRPr lang="en-IN" b="1" i="0" dirty="0">
              <a:solidFill>
                <a:schemeClr val="tx1"/>
              </a:solidFill>
              <a:effectLst/>
              <a:latin typeface="Times New Roman" panose="02020603050405020304" pitchFamily="18" charset="0"/>
              <a:cs typeface="Times New Roman" panose="02020603050405020304" pitchFamily="18" charset="0"/>
            </a:endParaRPr>
          </a:p>
          <a:p>
            <a:pPr algn="just"/>
            <a:r>
              <a:rPr lang="en-US" b="1" i="0" dirty="0">
                <a:solidFill>
                  <a:schemeClr val="tx1"/>
                </a:solidFill>
                <a:effectLst/>
                <a:latin typeface="Times New Roman" panose="02020603050405020304" pitchFamily="18" charset="0"/>
                <a:cs typeface="Times New Roman" panose="02020603050405020304" pitchFamily="18" charset="0"/>
              </a:rPr>
              <a:t>Reflections and Highlights:</a:t>
            </a:r>
            <a:r>
              <a:rPr lang="en-US" b="0" i="0" dirty="0">
                <a:solidFill>
                  <a:schemeClr val="tx1"/>
                </a:solidFill>
                <a:effectLst/>
                <a:latin typeface="Times New Roman" panose="02020603050405020304" pitchFamily="18" charset="0"/>
                <a:cs typeface="Times New Roman" panose="02020603050405020304" pitchFamily="18" charset="0"/>
              </a:rPr>
              <a:t> Deepfake images may fail to accurately capture reflections or highlights on the face, leading to discrepancies.</a:t>
            </a:r>
            <a:endParaRPr lang="en-IN" b="0" i="0" dirty="0">
              <a:solidFill>
                <a:schemeClr val="tx1"/>
              </a:solidFill>
              <a:effectLst/>
              <a:latin typeface="Times New Roman" panose="02020603050405020304" pitchFamily="18" charset="0"/>
              <a:cs typeface="Times New Roman" panose="02020603050405020304" pitchFamily="18" charset="0"/>
            </a:endParaRPr>
          </a:p>
          <a:p>
            <a:pPr algn="just"/>
            <a:r>
              <a:rPr lang="en-US" b="1" i="0" dirty="0">
                <a:solidFill>
                  <a:schemeClr val="tx1"/>
                </a:solidFill>
                <a:effectLst/>
                <a:latin typeface="Times New Roman" panose="02020603050405020304" pitchFamily="18" charset="0"/>
                <a:cs typeface="Times New Roman" panose="02020603050405020304" pitchFamily="18" charset="0"/>
              </a:rPr>
              <a:t>Hair and Hairstyle: </a:t>
            </a:r>
            <a:r>
              <a:rPr lang="en-US" b="0" i="0" dirty="0">
                <a:solidFill>
                  <a:schemeClr val="tx1"/>
                </a:solidFill>
                <a:effectLst/>
                <a:latin typeface="Times New Roman" panose="02020603050405020304" pitchFamily="18" charset="0"/>
                <a:cs typeface="Times New Roman" panose="02020603050405020304" pitchFamily="18" charset="0"/>
              </a:rPr>
              <a:t>Deepfake algorithms may struggle to accurately replicate complex hair patterns or styles. </a:t>
            </a:r>
            <a:endParaRPr lang="en-IN" b="0" i="0" dirty="0">
              <a:solidFill>
                <a:schemeClr val="tx1"/>
              </a:solidFill>
              <a:effectLst/>
              <a:latin typeface="Times New Roman" panose="02020603050405020304" pitchFamily="18" charset="0"/>
              <a:cs typeface="Times New Roman" panose="02020603050405020304" pitchFamily="18" charset="0"/>
            </a:endParaRPr>
          </a:p>
          <a:p>
            <a:pPr algn="just"/>
            <a:r>
              <a:rPr lang="en-IN" b="1" i="0" dirty="0">
                <a:solidFill>
                  <a:schemeClr val="tx1"/>
                </a:solidFill>
                <a:effectLst/>
                <a:latin typeface="Times New Roman" panose="02020603050405020304" pitchFamily="18" charset="0"/>
                <a:cs typeface="Times New Roman" panose="02020603050405020304" pitchFamily="18" charset="0"/>
              </a:rPr>
              <a:t>Image Quality: </a:t>
            </a:r>
            <a:r>
              <a:rPr lang="en-IN" b="0" i="0" dirty="0">
                <a:solidFill>
                  <a:schemeClr val="tx1"/>
                </a:solidFill>
                <a:effectLst/>
                <a:latin typeface="Times New Roman" panose="02020603050405020304" pitchFamily="18" charset="0"/>
                <a:cs typeface="Times New Roman" panose="02020603050405020304" pitchFamily="18" charset="0"/>
              </a:rPr>
              <a:t>Flag images with variations in quality, noise, or compression artifacts.</a:t>
            </a:r>
          </a:p>
          <a:p>
            <a:pPr algn="just"/>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3334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C6645-4163-29E1-FA39-29DFB6D33A26}"/>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OPENCV FOR REASONING</a:t>
            </a:r>
          </a:p>
        </p:txBody>
      </p:sp>
      <p:sp>
        <p:nvSpPr>
          <p:cNvPr id="3" name="Content Placeholder 2">
            <a:extLst>
              <a:ext uri="{FF2B5EF4-FFF2-40B4-BE49-F238E27FC236}">
                <a16:creationId xmlns:a16="http://schemas.microsoft.com/office/drawing/2014/main" id="{BCD02D15-3ECA-4C20-EAA1-9D9081FEA469}"/>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OpenCV provides powerful image processing and computer vision functions that can be used to analyze visual features and characteristics of deep fake images.</a:t>
            </a:r>
          </a:p>
          <a:p>
            <a:pPr algn="just"/>
            <a:r>
              <a:rPr lang="en-US" dirty="0">
                <a:latin typeface="Times New Roman" panose="02020603050405020304" pitchFamily="18" charset="0"/>
                <a:cs typeface="Times New Roman" panose="02020603050405020304" pitchFamily="18" charset="0"/>
              </a:rPr>
              <a:t>OpenCV includes methods for detecting image blurriness, analyzing noise patterns, and identifying compression artifacts, which can serve as indicators of deep fake manipulation.</a:t>
            </a:r>
          </a:p>
          <a:p>
            <a:pPr algn="just"/>
            <a:r>
              <a:rPr lang="en-US" dirty="0">
                <a:latin typeface="Times New Roman" panose="02020603050405020304" pitchFamily="18" charset="0"/>
                <a:cs typeface="Times New Roman" panose="02020603050405020304" pitchFamily="18" charset="0"/>
              </a:rPr>
              <a:t>By applying image forensics techniques using OpenCV, such as error level analysis or visual consistency analysis, potential signs of deep fake manipulation can be identified and reasoned for classification purposes.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911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88EDC-B7B8-7883-DE85-A009A0CF2CCB}"/>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PARAMETERS USED IN OPENCV</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BC2CE5-E8FB-0B71-3B8E-2805C5188D09}"/>
              </a:ext>
            </a:extLst>
          </p:cNvPr>
          <p:cNvSpPr>
            <a:spLocks noGrp="1"/>
          </p:cNvSpPr>
          <p:nvPr>
            <p:ph idx="1"/>
          </p:nvPr>
        </p:nvSpPr>
        <p:spPr/>
        <p:txBody>
          <a:bodyPr>
            <a:normAutofit/>
          </a:bodyPr>
          <a:lstStyle/>
          <a:p>
            <a:pPr algn="just"/>
            <a:r>
              <a:rPr lang="en-US" dirty="0">
                <a:latin typeface="Times New Roman" panose="02020603050405020304" pitchFamily="18" charset="0"/>
                <a:cs typeface="Times New Roman" panose="02020603050405020304" pitchFamily="18" charset="0"/>
              </a:rPr>
              <a:t>The Laplacian variance parameter assesses the level of sharpness or focus in the image. A lower value indicates possible blurriness or tampering.</a:t>
            </a:r>
          </a:p>
          <a:p>
            <a:pPr algn="just"/>
            <a:r>
              <a:rPr lang="en-US" dirty="0">
                <a:latin typeface="Times New Roman" panose="02020603050405020304" pitchFamily="18" charset="0"/>
                <a:cs typeface="Times New Roman" panose="02020603050405020304" pitchFamily="18" charset="0"/>
              </a:rPr>
              <a:t>Entropy provides an indication of the image's information content and randomness. A higher entropy value suggests a more intricate and natural image.</a:t>
            </a:r>
          </a:p>
          <a:p>
            <a:pPr algn="just"/>
            <a:r>
              <a:rPr lang="en-US" dirty="0">
                <a:latin typeface="Times New Roman" panose="02020603050405020304" pitchFamily="18" charset="0"/>
                <a:cs typeface="Times New Roman" panose="02020603050405020304" pitchFamily="18" charset="0"/>
              </a:rPr>
              <a:t>Mean gradient calculates the average intensity or color change among neighboring pixels. A higher mean gradient value signifies greater presence of edges or texture details in the image.</a:t>
            </a:r>
          </a:p>
          <a:p>
            <a:pPr algn="just"/>
            <a:r>
              <a:rPr lang="en-US" dirty="0">
                <a:latin typeface="Times New Roman" panose="02020603050405020304" pitchFamily="18" charset="0"/>
                <a:cs typeface="Times New Roman" panose="02020603050405020304" pitchFamily="18" charset="0"/>
              </a:rPr>
              <a:t>Color consistency evaluates the uniformity of colors throughout the image. A lower value suggests potential color variations or alterations.</a:t>
            </a:r>
          </a:p>
          <a:p>
            <a:pPr algn="just"/>
            <a:r>
              <a:rPr lang="en-US" dirty="0">
                <a:latin typeface="Times New Roman" panose="02020603050405020304" pitchFamily="18" charset="0"/>
                <a:cs typeface="Times New Roman" panose="02020603050405020304" pitchFamily="18" charset="0"/>
              </a:rPr>
              <a:t>Light misalignment detects irregularities in lighting across the image. A higher value indicates potential issues with lighting conditions or image manipulations.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4793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8C107-F945-A969-071A-948790C763C8}"/>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22B3400D-12A9-D5A5-CFF9-1416094390EF}"/>
              </a:ext>
            </a:extLst>
          </p:cNvPr>
          <p:cNvSpPr>
            <a:spLocks noGrp="1"/>
          </p:cNvSpPr>
          <p:nvPr>
            <p:ph idx="1"/>
          </p:nvPr>
        </p:nvSpPr>
        <p:spPr/>
        <p:txBody>
          <a:bodyPr>
            <a:normAutofit lnSpcReduction="10000"/>
          </a:bodyPr>
          <a:lstStyle/>
          <a:p>
            <a:pPr algn="just"/>
            <a:endParaRPr lang="en-US" sz="1800" dirty="0">
              <a:solidFill>
                <a:schemeClr val="tx1"/>
              </a:solidFill>
              <a:latin typeface="Times New Roman" panose="02020603050405020304" pitchFamily="18" charset="0"/>
              <a:cs typeface="Times New Roman" panose="02020603050405020304" pitchFamily="18" charset="0"/>
            </a:endParaRPr>
          </a:p>
          <a:p>
            <a:pPr algn="just"/>
            <a:r>
              <a:rPr lang="en-US" sz="1800" dirty="0">
                <a:solidFill>
                  <a:schemeClr val="tx1"/>
                </a:solidFill>
                <a:latin typeface="Times New Roman" panose="02020603050405020304" pitchFamily="18" charset="0"/>
                <a:cs typeface="Times New Roman" panose="02020603050405020304" pitchFamily="18" charset="0"/>
              </a:rPr>
              <a:t>The use of generative models in image creation is a powerful tool, but it has also introduced new challenges in image analysis and identification.</a:t>
            </a:r>
          </a:p>
          <a:p>
            <a:pPr algn="just"/>
            <a:r>
              <a:rPr lang="en-US" sz="1800" dirty="0">
                <a:solidFill>
                  <a:schemeClr val="tx1"/>
                </a:solidFill>
                <a:latin typeface="Times New Roman" panose="02020603050405020304" pitchFamily="18" charset="0"/>
                <a:cs typeface="Times New Roman" panose="02020603050405020304" pitchFamily="18" charset="0"/>
              </a:rPr>
              <a:t>With the increasing use of AI-generated images, there is a growing concern about their authenticity and potential for malicious use.</a:t>
            </a:r>
          </a:p>
          <a:p>
            <a:pPr algn="just"/>
            <a:r>
              <a:rPr lang="en-US" sz="1800" dirty="0">
                <a:solidFill>
                  <a:schemeClr val="tx1"/>
                </a:solidFill>
                <a:latin typeface="Times New Roman" panose="02020603050405020304" pitchFamily="18" charset="0"/>
                <a:cs typeface="Times New Roman" panose="02020603050405020304" pitchFamily="18" charset="0"/>
              </a:rPr>
              <a:t>It is becoming increasingly difficult to distinguish between real and AI-generated images, which can have significant implications for fields such as journalism, forensics, and security.</a:t>
            </a:r>
          </a:p>
          <a:p>
            <a:pPr algn="just"/>
            <a:r>
              <a:rPr lang="en-US" sz="1800" dirty="0">
                <a:solidFill>
                  <a:schemeClr val="tx1"/>
                </a:solidFill>
                <a:latin typeface="Times New Roman" panose="02020603050405020304" pitchFamily="18" charset="0"/>
                <a:cs typeface="Times New Roman" panose="02020603050405020304" pitchFamily="18" charset="0"/>
              </a:rPr>
              <a:t>Machine learning algorithms can be used to analyze the patterns and features of images to distinguish between real and AI-generated images.</a:t>
            </a:r>
          </a:p>
          <a:p>
            <a:pPr algn="just"/>
            <a:r>
              <a:rPr lang="en-US" sz="1800" dirty="0">
                <a:solidFill>
                  <a:schemeClr val="tx1"/>
                </a:solidFill>
                <a:latin typeface="Times New Roman" panose="02020603050405020304" pitchFamily="18" charset="0"/>
                <a:cs typeface="Times New Roman" panose="02020603050405020304" pitchFamily="18" charset="0"/>
              </a:rPr>
              <a:t>Developing a reliable and accurate method for detecting AI-generated images is critical to address these concerns.</a:t>
            </a:r>
          </a:p>
          <a:p>
            <a:endParaRPr lang="en-IN"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5176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CE708-CEF7-4C4F-C34A-AF367E267F80}"/>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REASONING PARAMETERS</a:t>
            </a:r>
            <a:endParaRPr lang="en-IN" dirty="0"/>
          </a:p>
        </p:txBody>
      </p:sp>
      <p:sp>
        <p:nvSpPr>
          <p:cNvPr id="3" name="Content Placeholder 2">
            <a:extLst>
              <a:ext uri="{FF2B5EF4-FFF2-40B4-BE49-F238E27FC236}">
                <a16:creationId xmlns:a16="http://schemas.microsoft.com/office/drawing/2014/main" id="{CD35B68A-63EA-01A6-94D1-F2411D8070A7}"/>
              </a:ext>
            </a:extLst>
          </p:cNvPr>
          <p:cNvSpPr>
            <a:spLocks noGrp="1"/>
          </p:cNvSpPr>
          <p:nvPr>
            <p:ph idx="1"/>
          </p:nvPr>
        </p:nvSpPr>
        <p:spPr>
          <a:xfrm>
            <a:off x="2589212" y="2456268"/>
            <a:ext cx="8915400" cy="3777622"/>
          </a:xfrm>
        </p:spPr>
        <p:txBody>
          <a:bodyPr>
            <a:noAutofit/>
          </a:bodyPr>
          <a:lstStyle/>
          <a:p>
            <a:pPr algn="just"/>
            <a:r>
              <a:rPr lang="en-US" sz="1600" b="1" i="0" dirty="0">
                <a:solidFill>
                  <a:schemeClr val="tx1"/>
                </a:solidFill>
                <a:effectLst/>
                <a:latin typeface="Times New Roman" panose="02020603050405020304" pitchFamily="18" charset="0"/>
                <a:cs typeface="Times New Roman" panose="02020603050405020304" pitchFamily="18" charset="0"/>
              </a:rPr>
              <a:t>Laplacian Variance:</a:t>
            </a:r>
          </a:p>
          <a:p>
            <a:pPr lvl="1" algn="just"/>
            <a:r>
              <a:rPr lang="en-US" b="1" i="0" dirty="0">
                <a:solidFill>
                  <a:schemeClr val="tx1"/>
                </a:solidFill>
                <a:effectLst/>
                <a:latin typeface="Times New Roman" panose="02020603050405020304" pitchFamily="18" charset="0"/>
                <a:cs typeface="Times New Roman" panose="02020603050405020304" pitchFamily="18" charset="0"/>
              </a:rPr>
              <a:t>What it measures: </a:t>
            </a:r>
            <a:r>
              <a:rPr lang="en-US" b="0" i="0" dirty="0">
                <a:solidFill>
                  <a:schemeClr val="tx1"/>
                </a:solidFill>
                <a:effectLst/>
                <a:latin typeface="Times New Roman" panose="02020603050405020304" pitchFamily="18" charset="0"/>
                <a:cs typeface="Times New Roman" panose="02020603050405020304" pitchFamily="18" charset="0"/>
              </a:rPr>
              <a:t>This parameter assesses how clear and focused the image appears.</a:t>
            </a:r>
          </a:p>
          <a:p>
            <a:pPr lvl="1" algn="just"/>
            <a:r>
              <a:rPr lang="en-US" b="1" i="0" dirty="0">
                <a:solidFill>
                  <a:schemeClr val="tx1"/>
                </a:solidFill>
                <a:effectLst/>
                <a:latin typeface="Times New Roman" panose="02020603050405020304" pitchFamily="18" charset="0"/>
                <a:cs typeface="Times New Roman" panose="02020603050405020304" pitchFamily="18" charset="0"/>
              </a:rPr>
              <a:t>High value: </a:t>
            </a:r>
            <a:r>
              <a:rPr lang="en-US" b="0" i="0" dirty="0">
                <a:solidFill>
                  <a:schemeClr val="tx1"/>
                </a:solidFill>
                <a:effectLst/>
                <a:latin typeface="Times New Roman" panose="02020603050405020304" pitchFamily="18" charset="0"/>
                <a:cs typeface="Times New Roman" panose="02020603050405020304" pitchFamily="18" charset="0"/>
              </a:rPr>
              <a:t>A high value indicates that the image is sharp and well-focused, with clear details and crisp edges. It suggests that the image has a high level of clarity.</a:t>
            </a:r>
          </a:p>
          <a:p>
            <a:pPr lvl="1" algn="just"/>
            <a:r>
              <a:rPr lang="en-US" b="1" i="0" dirty="0">
                <a:solidFill>
                  <a:schemeClr val="tx1"/>
                </a:solidFill>
                <a:effectLst/>
                <a:latin typeface="Times New Roman" panose="02020603050405020304" pitchFamily="18" charset="0"/>
                <a:cs typeface="Times New Roman" panose="02020603050405020304" pitchFamily="18" charset="0"/>
              </a:rPr>
              <a:t>Low value: </a:t>
            </a:r>
            <a:r>
              <a:rPr lang="en-US" b="0" i="0" dirty="0">
                <a:solidFill>
                  <a:schemeClr val="tx1"/>
                </a:solidFill>
                <a:effectLst/>
                <a:latin typeface="Times New Roman" panose="02020603050405020304" pitchFamily="18" charset="0"/>
                <a:cs typeface="Times New Roman" panose="02020603050405020304" pitchFamily="18" charset="0"/>
              </a:rPr>
              <a:t>A low value suggests possible blurriness or tampering in the image. It indicates that the image may lack sharpness and appear blurry or out of focus. A low value could also indicate that the image has been intentionally tampered with or altered.</a:t>
            </a:r>
          </a:p>
          <a:p>
            <a:pPr lvl="1" algn="just"/>
            <a:r>
              <a:rPr lang="en-US" b="1" i="0" dirty="0">
                <a:solidFill>
                  <a:schemeClr val="tx1"/>
                </a:solidFill>
                <a:effectLst/>
                <a:latin typeface="Times New Roman" panose="02020603050405020304" pitchFamily="18" charset="0"/>
                <a:cs typeface="Times New Roman" panose="02020603050405020304" pitchFamily="18" charset="0"/>
              </a:rPr>
              <a:t>Threshold</a:t>
            </a:r>
            <a:r>
              <a:rPr lang="en-US" b="0" i="0" dirty="0">
                <a:solidFill>
                  <a:schemeClr val="tx1"/>
                </a:solidFill>
                <a:effectLst/>
                <a:latin typeface="Times New Roman" panose="02020603050405020304" pitchFamily="18" charset="0"/>
                <a:cs typeface="Times New Roman" panose="02020603050405020304" pitchFamily="18" charset="0"/>
              </a:rPr>
              <a:t>: If the calculated value is below 100, it indicates potential blurriness or tampering.</a:t>
            </a:r>
          </a:p>
          <a:p>
            <a:pPr algn="just"/>
            <a:endParaRPr lang="en-IN"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1292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F4B3E-7208-DB21-D52C-2975BB99790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C334C92-DF70-6E5B-D604-64E8FF34E9B6}"/>
              </a:ext>
            </a:extLst>
          </p:cNvPr>
          <p:cNvSpPr>
            <a:spLocks noGrp="1"/>
          </p:cNvSpPr>
          <p:nvPr>
            <p:ph idx="1"/>
          </p:nvPr>
        </p:nvSpPr>
        <p:spPr/>
        <p:txBody>
          <a:bodyPr/>
          <a:lstStyle/>
          <a:p>
            <a:pPr algn="just"/>
            <a:r>
              <a:rPr lang="en-US" sz="1600" b="1" i="0" dirty="0">
                <a:solidFill>
                  <a:schemeClr val="tx1"/>
                </a:solidFill>
                <a:effectLst/>
                <a:latin typeface="Times New Roman" panose="02020603050405020304" pitchFamily="18" charset="0"/>
                <a:cs typeface="Times New Roman" panose="02020603050405020304" pitchFamily="18" charset="0"/>
              </a:rPr>
              <a:t>Entropy:</a:t>
            </a:r>
          </a:p>
          <a:p>
            <a:pPr lvl="1" algn="just"/>
            <a:r>
              <a:rPr lang="en-US" b="1" i="0" dirty="0">
                <a:solidFill>
                  <a:schemeClr val="tx1"/>
                </a:solidFill>
                <a:effectLst/>
                <a:latin typeface="Times New Roman" panose="02020603050405020304" pitchFamily="18" charset="0"/>
                <a:cs typeface="Times New Roman" panose="02020603050405020304" pitchFamily="18" charset="0"/>
              </a:rPr>
              <a:t>What it measures: </a:t>
            </a:r>
            <a:r>
              <a:rPr lang="en-US" b="0" i="0" dirty="0">
                <a:solidFill>
                  <a:schemeClr val="tx1"/>
                </a:solidFill>
                <a:effectLst/>
                <a:latin typeface="Times New Roman" panose="02020603050405020304" pitchFamily="18" charset="0"/>
                <a:cs typeface="Times New Roman" panose="02020603050405020304" pitchFamily="18" charset="0"/>
              </a:rPr>
              <a:t>Entropy indicates how much information and randomness there is in the image.</a:t>
            </a:r>
          </a:p>
          <a:p>
            <a:pPr lvl="1" algn="just"/>
            <a:r>
              <a:rPr lang="en-US" b="1" i="0" dirty="0">
                <a:solidFill>
                  <a:schemeClr val="tx1"/>
                </a:solidFill>
                <a:effectLst/>
                <a:latin typeface="Times New Roman" panose="02020603050405020304" pitchFamily="18" charset="0"/>
                <a:cs typeface="Times New Roman" panose="02020603050405020304" pitchFamily="18" charset="0"/>
              </a:rPr>
              <a:t>High value: </a:t>
            </a:r>
            <a:r>
              <a:rPr lang="en-US" b="0" i="0" dirty="0">
                <a:solidFill>
                  <a:schemeClr val="tx1"/>
                </a:solidFill>
                <a:effectLst/>
                <a:latin typeface="Times New Roman" panose="02020603050405020304" pitchFamily="18" charset="0"/>
                <a:cs typeface="Times New Roman" panose="02020603050405020304" pitchFamily="18" charset="0"/>
              </a:rPr>
              <a:t>A higher entropy value suggests a more intricate and natural image with a lot of details and diverse patterns. It indicates that the image contains a significant amount of information and randomness, making it visually complex and rich in content.</a:t>
            </a:r>
          </a:p>
          <a:p>
            <a:pPr lvl="1" algn="just"/>
            <a:r>
              <a:rPr lang="en-US" b="1" i="0" dirty="0">
                <a:solidFill>
                  <a:schemeClr val="tx1"/>
                </a:solidFill>
                <a:effectLst/>
                <a:latin typeface="Times New Roman" panose="02020603050405020304" pitchFamily="18" charset="0"/>
                <a:cs typeface="Times New Roman" panose="02020603050405020304" pitchFamily="18" charset="0"/>
              </a:rPr>
              <a:t>Low value: </a:t>
            </a:r>
            <a:r>
              <a:rPr lang="en-US" b="0" i="0" dirty="0">
                <a:solidFill>
                  <a:schemeClr val="tx1"/>
                </a:solidFill>
                <a:effectLst/>
                <a:latin typeface="Times New Roman" panose="02020603050405020304" pitchFamily="18" charset="0"/>
                <a:cs typeface="Times New Roman" panose="02020603050405020304" pitchFamily="18" charset="0"/>
              </a:rPr>
              <a:t>A low entropy value indicates a less complex and less information-rich image. It suggests that the image may have repetitive patterns or uniform areas, with less visual diversity or randomness.</a:t>
            </a:r>
          </a:p>
          <a:p>
            <a:pPr lvl="1" algn="just"/>
            <a:r>
              <a:rPr lang="en-US" b="1" i="0" dirty="0">
                <a:solidFill>
                  <a:schemeClr val="tx1"/>
                </a:solidFill>
                <a:effectLst/>
                <a:latin typeface="Times New Roman" panose="02020603050405020304" pitchFamily="18" charset="0"/>
                <a:cs typeface="Times New Roman" panose="02020603050405020304" pitchFamily="18" charset="0"/>
              </a:rPr>
              <a:t>Threshold: </a:t>
            </a:r>
            <a:r>
              <a:rPr lang="en-US" b="0" i="0" dirty="0">
                <a:solidFill>
                  <a:schemeClr val="tx1"/>
                </a:solidFill>
                <a:effectLst/>
                <a:latin typeface="Times New Roman" panose="02020603050405020304" pitchFamily="18" charset="0"/>
                <a:cs typeface="Times New Roman" panose="02020603050405020304" pitchFamily="18" charset="0"/>
              </a:rPr>
              <a:t>If the calculated entropy value is above 3.5, it suggests a complex and information-rich image.</a:t>
            </a:r>
          </a:p>
          <a:p>
            <a:endParaRPr lang="en-IN" dirty="0"/>
          </a:p>
        </p:txBody>
      </p:sp>
    </p:spTree>
    <p:extLst>
      <p:ext uri="{BB962C8B-B14F-4D97-AF65-F5344CB8AC3E}">
        <p14:creationId xmlns:p14="http://schemas.microsoft.com/office/powerpoint/2010/main" val="1384496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0EAA9-E689-E27A-9761-E451E0B2759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B0CDC24-863E-15DB-7084-385EBB91EC2B}"/>
              </a:ext>
            </a:extLst>
          </p:cNvPr>
          <p:cNvSpPr>
            <a:spLocks noGrp="1"/>
          </p:cNvSpPr>
          <p:nvPr>
            <p:ph idx="1"/>
          </p:nvPr>
        </p:nvSpPr>
        <p:spPr/>
        <p:txBody>
          <a:bodyPr>
            <a:noAutofit/>
          </a:bodyPr>
          <a:lstStyle/>
          <a:p>
            <a:pPr algn="just"/>
            <a:r>
              <a:rPr lang="en-US" sz="1600" b="1" i="0" dirty="0">
                <a:solidFill>
                  <a:schemeClr val="tx1"/>
                </a:solidFill>
                <a:effectLst/>
                <a:latin typeface="Times New Roman" panose="02020603050405020304" pitchFamily="18" charset="0"/>
                <a:cs typeface="Times New Roman" panose="02020603050405020304" pitchFamily="18" charset="0"/>
              </a:rPr>
              <a:t>Mean Gradient:</a:t>
            </a:r>
          </a:p>
          <a:p>
            <a:pPr lvl="1" algn="just"/>
            <a:r>
              <a:rPr lang="en-US" b="1" i="0" dirty="0">
                <a:solidFill>
                  <a:schemeClr val="tx1"/>
                </a:solidFill>
                <a:effectLst/>
                <a:latin typeface="Times New Roman" panose="02020603050405020304" pitchFamily="18" charset="0"/>
                <a:cs typeface="Times New Roman" panose="02020603050405020304" pitchFamily="18" charset="0"/>
              </a:rPr>
              <a:t>What it measures: </a:t>
            </a:r>
            <a:r>
              <a:rPr lang="en-US" b="0" i="0" dirty="0">
                <a:solidFill>
                  <a:schemeClr val="tx1"/>
                </a:solidFill>
                <a:effectLst/>
                <a:latin typeface="Times New Roman" panose="02020603050405020304" pitchFamily="18" charset="0"/>
                <a:cs typeface="Times New Roman" panose="02020603050405020304" pitchFamily="18" charset="0"/>
              </a:rPr>
              <a:t>Mean Gradient calculates the average intensity or color change between neighboring pixels.</a:t>
            </a:r>
          </a:p>
          <a:p>
            <a:pPr lvl="1" algn="just"/>
            <a:r>
              <a:rPr lang="en-US" b="1" i="0" dirty="0">
                <a:solidFill>
                  <a:schemeClr val="tx1"/>
                </a:solidFill>
                <a:effectLst/>
                <a:latin typeface="Times New Roman" panose="02020603050405020304" pitchFamily="18" charset="0"/>
                <a:cs typeface="Times New Roman" panose="02020603050405020304" pitchFamily="18" charset="0"/>
              </a:rPr>
              <a:t>High value: </a:t>
            </a:r>
            <a:r>
              <a:rPr lang="en-US" b="0" i="0" dirty="0">
                <a:solidFill>
                  <a:schemeClr val="tx1"/>
                </a:solidFill>
                <a:effectLst/>
                <a:latin typeface="Times New Roman" panose="02020603050405020304" pitchFamily="18" charset="0"/>
                <a:cs typeface="Times New Roman" panose="02020603050405020304" pitchFamily="18" charset="0"/>
              </a:rPr>
              <a:t>A higher mean gradient value signifies a greater presence of edges or texture details in the image. It indicates that the image has strong and prominent edges or pronounced variations in color or intensity between neighboring pixels.</a:t>
            </a:r>
          </a:p>
          <a:p>
            <a:pPr lvl="1" algn="just"/>
            <a:r>
              <a:rPr lang="en-US" b="1" i="0" dirty="0">
                <a:solidFill>
                  <a:schemeClr val="tx1"/>
                </a:solidFill>
                <a:effectLst/>
                <a:latin typeface="Times New Roman" panose="02020603050405020304" pitchFamily="18" charset="0"/>
                <a:cs typeface="Times New Roman" panose="02020603050405020304" pitchFamily="18" charset="0"/>
              </a:rPr>
              <a:t>Low value: </a:t>
            </a:r>
            <a:r>
              <a:rPr lang="en-US" b="0" i="0" dirty="0">
                <a:solidFill>
                  <a:schemeClr val="tx1"/>
                </a:solidFill>
                <a:effectLst/>
                <a:latin typeface="Times New Roman" panose="02020603050405020304" pitchFamily="18" charset="0"/>
                <a:cs typeface="Times New Roman" panose="02020603050405020304" pitchFamily="18" charset="0"/>
              </a:rPr>
              <a:t>A low mean gradient value suggests a smoother image with fewer visible edges or texture details. It indicates a more uniform and less textured appearance in the image.</a:t>
            </a:r>
          </a:p>
          <a:p>
            <a:pPr lvl="1" algn="just"/>
            <a:r>
              <a:rPr lang="en-US" b="1" i="0" dirty="0">
                <a:solidFill>
                  <a:schemeClr val="tx1"/>
                </a:solidFill>
                <a:effectLst/>
                <a:latin typeface="Times New Roman" panose="02020603050405020304" pitchFamily="18" charset="0"/>
                <a:cs typeface="Times New Roman" panose="02020603050405020304" pitchFamily="18" charset="0"/>
              </a:rPr>
              <a:t>Threshold: </a:t>
            </a:r>
            <a:r>
              <a:rPr lang="en-US" b="0" i="0" dirty="0">
                <a:solidFill>
                  <a:schemeClr val="tx1"/>
                </a:solidFill>
                <a:effectLst/>
                <a:latin typeface="Times New Roman" panose="02020603050405020304" pitchFamily="18" charset="0"/>
                <a:cs typeface="Times New Roman" panose="02020603050405020304" pitchFamily="18" charset="0"/>
              </a:rPr>
              <a:t>If the calculated value exceeds 25, it suggests the image has prominent edges or texture details.</a:t>
            </a:r>
          </a:p>
          <a:p>
            <a:pPr algn="just"/>
            <a:endParaRPr lang="en-IN"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8637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DC511-9647-8938-9300-E46BA037F3E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46C30CD-F2B1-294E-4E20-8E48C5F9665B}"/>
              </a:ext>
            </a:extLst>
          </p:cNvPr>
          <p:cNvSpPr>
            <a:spLocks noGrp="1"/>
          </p:cNvSpPr>
          <p:nvPr>
            <p:ph idx="1"/>
          </p:nvPr>
        </p:nvSpPr>
        <p:spPr/>
        <p:txBody>
          <a:bodyPr/>
          <a:lstStyle/>
          <a:p>
            <a:pPr algn="just"/>
            <a:r>
              <a:rPr lang="en-US" sz="1600" b="1" i="0" dirty="0">
                <a:solidFill>
                  <a:schemeClr val="tx1"/>
                </a:solidFill>
                <a:effectLst/>
                <a:latin typeface="Times New Roman" panose="02020603050405020304" pitchFamily="18" charset="0"/>
                <a:cs typeface="Times New Roman" panose="02020603050405020304" pitchFamily="18" charset="0"/>
              </a:rPr>
              <a:t>Color Consistency:</a:t>
            </a:r>
          </a:p>
          <a:p>
            <a:pPr lvl="1" algn="just"/>
            <a:r>
              <a:rPr lang="en-US" b="1" i="0" dirty="0">
                <a:solidFill>
                  <a:schemeClr val="tx1"/>
                </a:solidFill>
                <a:effectLst/>
                <a:latin typeface="Times New Roman" panose="02020603050405020304" pitchFamily="18" charset="0"/>
                <a:cs typeface="Times New Roman" panose="02020603050405020304" pitchFamily="18" charset="0"/>
              </a:rPr>
              <a:t>What it measures: </a:t>
            </a:r>
            <a:r>
              <a:rPr lang="en-US" b="0" i="0" dirty="0">
                <a:solidFill>
                  <a:schemeClr val="tx1"/>
                </a:solidFill>
                <a:effectLst/>
                <a:latin typeface="Times New Roman" panose="02020603050405020304" pitchFamily="18" charset="0"/>
                <a:cs typeface="Times New Roman" panose="02020603050405020304" pitchFamily="18" charset="0"/>
              </a:rPr>
              <a:t>Color Consistency evaluates how consistent the colors are throughout the image.</a:t>
            </a:r>
          </a:p>
          <a:p>
            <a:pPr lvl="1" algn="just"/>
            <a:r>
              <a:rPr lang="en-US" b="1" i="0" dirty="0">
                <a:solidFill>
                  <a:schemeClr val="tx1"/>
                </a:solidFill>
                <a:effectLst/>
                <a:latin typeface="Times New Roman" panose="02020603050405020304" pitchFamily="18" charset="0"/>
                <a:cs typeface="Times New Roman" panose="02020603050405020304" pitchFamily="18" charset="0"/>
              </a:rPr>
              <a:t>High value: </a:t>
            </a:r>
            <a:r>
              <a:rPr lang="en-US" b="0" i="0" dirty="0">
                <a:solidFill>
                  <a:schemeClr val="tx1"/>
                </a:solidFill>
                <a:effectLst/>
                <a:latin typeface="Times New Roman" panose="02020603050405020304" pitchFamily="18" charset="0"/>
                <a:cs typeface="Times New Roman" panose="02020603050405020304" pitchFamily="18" charset="0"/>
              </a:rPr>
              <a:t>A higher color consistency value suggests that the colors in the image are uniform and consistent throughout. It indicates that the image has a balanced and consistent color distribution, without significant variations or alterations.</a:t>
            </a:r>
          </a:p>
          <a:p>
            <a:pPr lvl="1" algn="just"/>
            <a:r>
              <a:rPr lang="en-US" b="1" i="0" dirty="0">
                <a:solidFill>
                  <a:schemeClr val="tx1"/>
                </a:solidFill>
                <a:effectLst/>
                <a:latin typeface="Times New Roman" panose="02020603050405020304" pitchFamily="18" charset="0"/>
                <a:cs typeface="Times New Roman" panose="02020603050405020304" pitchFamily="18" charset="0"/>
              </a:rPr>
              <a:t>Low value: </a:t>
            </a:r>
            <a:r>
              <a:rPr lang="en-US" b="0" i="0" dirty="0">
                <a:solidFill>
                  <a:schemeClr val="tx1"/>
                </a:solidFill>
                <a:effectLst/>
                <a:latin typeface="Times New Roman" panose="02020603050405020304" pitchFamily="18" charset="0"/>
                <a:cs typeface="Times New Roman" panose="02020603050405020304" pitchFamily="18" charset="0"/>
              </a:rPr>
              <a:t>A lower color consistency value suggests potential color variations or alterations in different areas of the image. It indicates that the image may have inconsistencies in color representation, such as color shifts or variations in different regions.</a:t>
            </a:r>
          </a:p>
          <a:p>
            <a:pPr lvl="1" algn="just"/>
            <a:r>
              <a:rPr lang="en-US" b="1" i="0" dirty="0">
                <a:solidFill>
                  <a:schemeClr val="tx1"/>
                </a:solidFill>
                <a:effectLst/>
                <a:latin typeface="Times New Roman" panose="02020603050405020304" pitchFamily="18" charset="0"/>
                <a:cs typeface="Times New Roman" panose="02020603050405020304" pitchFamily="18" charset="0"/>
              </a:rPr>
              <a:t>Threshold: </a:t>
            </a:r>
            <a:r>
              <a:rPr lang="en-US" b="0" i="0" dirty="0">
                <a:solidFill>
                  <a:schemeClr val="tx1"/>
                </a:solidFill>
                <a:effectLst/>
                <a:latin typeface="Times New Roman" panose="02020603050405020304" pitchFamily="18" charset="0"/>
                <a:cs typeface="Times New Roman" panose="02020603050405020304" pitchFamily="18" charset="0"/>
              </a:rPr>
              <a:t>If the calculated value falls below 50, it indicates possible color variations or inconsistencies.</a:t>
            </a:r>
          </a:p>
          <a:p>
            <a:endParaRPr lang="en-IN" dirty="0"/>
          </a:p>
        </p:txBody>
      </p:sp>
    </p:spTree>
    <p:extLst>
      <p:ext uri="{BB962C8B-B14F-4D97-AF65-F5344CB8AC3E}">
        <p14:creationId xmlns:p14="http://schemas.microsoft.com/office/powerpoint/2010/main" val="2066821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409AF-3C01-97BB-D2BE-73AA0E88636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863A8AB-E699-E101-9D66-203C55143EEB}"/>
              </a:ext>
            </a:extLst>
          </p:cNvPr>
          <p:cNvSpPr>
            <a:spLocks noGrp="1"/>
          </p:cNvSpPr>
          <p:nvPr>
            <p:ph idx="1"/>
          </p:nvPr>
        </p:nvSpPr>
        <p:spPr/>
        <p:txBody>
          <a:bodyPr>
            <a:normAutofit/>
          </a:bodyPr>
          <a:lstStyle/>
          <a:p>
            <a:pPr algn="just"/>
            <a:r>
              <a:rPr lang="en-US" sz="1600" b="1" i="0" dirty="0">
                <a:solidFill>
                  <a:schemeClr val="tx1"/>
                </a:solidFill>
                <a:effectLst/>
                <a:latin typeface="Times New Roman" panose="02020603050405020304" pitchFamily="18" charset="0"/>
                <a:cs typeface="Times New Roman" panose="02020603050405020304" pitchFamily="18" charset="0"/>
              </a:rPr>
              <a:t>Light Misalignment:</a:t>
            </a:r>
          </a:p>
          <a:p>
            <a:pPr lvl="1" algn="just"/>
            <a:r>
              <a:rPr lang="en-US" b="1" i="0" dirty="0">
                <a:solidFill>
                  <a:schemeClr val="tx1"/>
                </a:solidFill>
                <a:effectLst/>
                <a:latin typeface="Times New Roman" panose="02020603050405020304" pitchFamily="18" charset="0"/>
                <a:cs typeface="Times New Roman" panose="02020603050405020304" pitchFamily="18" charset="0"/>
              </a:rPr>
              <a:t>What it measures</a:t>
            </a:r>
            <a:r>
              <a:rPr lang="en-US" b="0" i="0" dirty="0">
                <a:solidFill>
                  <a:schemeClr val="tx1"/>
                </a:solidFill>
                <a:effectLst/>
                <a:latin typeface="Times New Roman" panose="02020603050405020304" pitchFamily="18" charset="0"/>
                <a:cs typeface="Times New Roman" panose="02020603050405020304" pitchFamily="18" charset="0"/>
              </a:rPr>
              <a:t>: Light Misalignment detects irregularities in lighting conditions across the image.</a:t>
            </a:r>
          </a:p>
          <a:p>
            <a:pPr lvl="1" algn="just"/>
            <a:r>
              <a:rPr lang="en-US" b="1" i="0" dirty="0">
                <a:solidFill>
                  <a:schemeClr val="tx1"/>
                </a:solidFill>
                <a:effectLst/>
                <a:latin typeface="Times New Roman" panose="02020603050405020304" pitchFamily="18" charset="0"/>
                <a:cs typeface="Times New Roman" panose="02020603050405020304" pitchFamily="18" charset="0"/>
              </a:rPr>
              <a:t>High value: </a:t>
            </a:r>
            <a:r>
              <a:rPr lang="en-US" b="0" i="0" dirty="0">
                <a:solidFill>
                  <a:schemeClr val="tx1"/>
                </a:solidFill>
                <a:effectLst/>
                <a:latin typeface="Times New Roman" panose="02020603050405020304" pitchFamily="18" charset="0"/>
                <a:cs typeface="Times New Roman" panose="02020603050405020304" pitchFamily="18" charset="0"/>
              </a:rPr>
              <a:t>A higher value indicates potential issues with lighting conditions or image manipulations. It suggests that the image may have uneven lighting across different areas, possibly due to lighting artifacts, shadows, or intentional alterations.</a:t>
            </a:r>
          </a:p>
          <a:p>
            <a:pPr lvl="1" algn="just"/>
            <a:r>
              <a:rPr lang="en-US" b="1" i="0" dirty="0">
                <a:solidFill>
                  <a:schemeClr val="tx1"/>
                </a:solidFill>
                <a:effectLst/>
                <a:latin typeface="Times New Roman" panose="02020603050405020304" pitchFamily="18" charset="0"/>
                <a:cs typeface="Times New Roman" panose="02020603050405020304" pitchFamily="18" charset="0"/>
              </a:rPr>
              <a:t>Low value: A </a:t>
            </a:r>
            <a:r>
              <a:rPr lang="en-US" b="0" i="0" dirty="0">
                <a:solidFill>
                  <a:schemeClr val="tx1"/>
                </a:solidFill>
                <a:effectLst/>
                <a:latin typeface="Times New Roman" panose="02020603050405020304" pitchFamily="18" charset="0"/>
                <a:cs typeface="Times New Roman" panose="02020603050405020304" pitchFamily="18" charset="0"/>
              </a:rPr>
              <a:t>low light misalignment value suggests more consistent and even lighting conditions across the image. It indicates that the lighting is uniform and well-balanced, without significant irregularities or variations.</a:t>
            </a:r>
          </a:p>
          <a:p>
            <a:pPr lvl="1" algn="just"/>
            <a:r>
              <a:rPr lang="en-US" b="1" i="0" dirty="0">
                <a:solidFill>
                  <a:schemeClr val="tx1"/>
                </a:solidFill>
                <a:effectLst/>
                <a:latin typeface="Times New Roman" panose="02020603050405020304" pitchFamily="18" charset="0"/>
                <a:cs typeface="Times New Roman" panose="02020603050405020304" pitchFamily="18" charset="0"/>
              </a:rPr>
              <a:t>Threshold: </a:t>
            </a:r>
            <a:r>
              <a:rPr lang="en-US" b="0" i="0" dirty="0">
                <a:solidFill>
                  <a:schemeClr val="tx1"/>
                </a:solidFill>
                <a:effectLst/>
                <a:latin typeface="Times New Roman" panose="02020603050405020304" pitchFamily="18" charset="0"/>
                <a:cs typeface="Times New Roman" panose="02020603050405020304" pitchFamily="18" charset="0"/>
              </a:rPr>
              <a:t>If the calculated value exceeds 30, it suggests the presence of lighting irregularities or possible image manipulations.</a:t>
            </a:r>
          </a:p>
          <a:p>
            <a:pPr algn="just"/>
            <a:endParaRPr lang="en-IN" sz="1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9877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7C25-6110-8EE5-95F6-FC2EF7DFCCF4}"/>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ARCHITECTURE AND THEIR ACCURACY</a:t>
            </a:r>
          </a:p>
        </p:txBody>
      </p:sp>
      <p:graphicFrame>
        <p:nvGraphicFramePr>
          <p:cNvPr id="4" name="Table 4">
            <a:extLst>
              <a:ext uri="{FF2B5EF4-FFF2-40B4-BE49-F238E27FC236}">
                <a16:creationId xmlns:a16="http://schemas.microsoft.com/office/drawing/2014/main" id="{A206E1A4-E1F5-230D-47A1-4BA547B05BF8}"/>
              </a:ext>
            </a:extLst>
          </p:cNvPr>
          <p:cNvGraphicFramePr>
            <a:graphicFrameLocks noGrp="1"/>
          </p:cNvGraphicFramePr>
          <p:nvPr>
            <p:ph idx="1"/>
            <p:extLst>
              <p:ext uri="{D42A27DB-BD31-4B8C-83A1-F6EECF244321}">
                <p14:modId xmlns:p14="http://schemas.microsoft.com/office/powerpoint/2010/main" val="1625166383"/>
              </p:ext>
            </p:extLst>
          </p:nvPr>
        </p:nvGraphicFramePr>
        <p:xfrm>
          <a:off x="2704716" y="2737586"/>
          <a:ext cx="8915400" cy="222504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854646497"/>
                    </a:ext>
                  </a:extLst>
                </a:gridCol>
                <a:gridCol w="2971800">
                  <a:extLst>
                    <a:ext uri="{9D8B030D-6E8A-4147-A177-3AD203B41FA5}">
                      <a16:colId xmlns:a16="http://schemas.microsoft.com/office/drawing/2014/main" val="510722744"/>
                    </a:ext>
                  </a:extLst>
                </a:gridCol>
                <a:gridCol w="2971800">
                  <a:extLst>
                    <a:ext uri="{9D8B030D-6E8A-4147-A177-3AD203B41FA5}">
                      <a16:colId xmlns:a16="http://schemas.microsoft.com/office/drawing/2014/main" val="1091841144"/>
                    </a:ext>
                  </a:extLst>
                </a:gridCol>
              </a:tblGrid>
              <a:tr h="370840">
                <a:tc>
                  <a:txBody>
                    <a:bodyPr/>
                    <a:lstStyle/>
                    <a:p>
                      <a:pPr algn="ctr"/>
                      <a:r>
                        <a:rPr lang="en-IN" sz="1600" b="1" dirty="0">
                          <a:latin typeface="Times New Roman" panose="02020603050405020304" pitchFamily="18" charset="0"/>
                          <a:cs typeface="Times New Roman" panose="02020603050405020304" pitchFamily="18" charset="0"/>
                        </a:rPr>
                        <a:t>Architecture</a:t>
                      </a:r>
                    </a:p>
                  </a:txBody>
                  <a:tcPr/>
                </a:tc>
                <a:tc>
                  <a:txBody>
                    <a:bodyPr/>
                    <a:lstStyle/>
                    <a:p>
                      <a:pPr algn="ctr"/>
                      <a:r>
                        <a:rPr lang="en-IN" sz="1600" b="1" dirty="0">
                          <a:latin typeface="Times New Roman" panose="02020603050405020304" pitchFamily="18" charset="0"/>
                          <a:cs typeface="Times New Roman" panose="02020603050405020304" pitchFamily="18" charset="0"/>
                        </a:rPr>
                        <a:t>Model Loss</a:t>
                      </a:r>
                    </a:p>
                  </a:txBody>
                  <a:tcPr/>
                </a:tc>
                <a:tc>
                  <a:txBody>
                    <a:bodyPr/>
                    <a:lstStyle/>
                    <a:p>
                      <a:pPr algn="ctr"/>
                      <a:r>
                        <a:rPr lang="en-IN" sz="1600" b="1" dirty="0">
                          <a:latin typeface="Times New Roman" panose="02020603050405020304" pitchFamily="18" charset="0"/>
                          <a:cs typeface="Times New Roman" panose="02020603050405020304" pitchFamily="18" charset="0"/>
                        </a:rPr>
                        <a:t>Model Accuracy</a:t>
                      </a:r>
                    </a:p>
                  </a:txBody>
                  <a:tcPr/>
                </a:tc>
                <a:extLst>
                  <a:ext uri="{0D108BD9-81ED-4DB2-BD59-A6C34878D82A}">
                    <a16:rowId xmlns:a16="http://schemas.microsoft.com/office/drawing/2014/main" val="2485057528"/>
                  </a:ext>
                </a:extLst>
              </a:tr>
              <a:tr h="370840">
                <a:tc>
                  <a:txBody>
                    <a:bodyPr/>
                    <a:lstStyle/>
                    <a:p>
                      <a:pPr algn="ctr"/>
                      <a:r>
                        <a:rPr lang="en-IN" sz="1600" dirty="0">
                          <a:latin typeface="Times New Roman" panose="02020603050405020304" pitchFamily="18" charset="0"/>
                          <a:cs typeface="Times New Roman" panose="02020603050405020304" pitchFamily="18" charset="0"/>
                        </a:rPr>
                        <a:t>VGG</a:t>
                      </a:r>
                    </a:p>
                  </a:txBody>
                  <a:tcPr/>
                </a:tc>
                <a:tc>
                  <a:txBody>
                    <a:bodyPr/>
                    <a:lstStyle/>
                    <a:p>
                      <a:pPr algn="ctr"/>
                      <a:r>
                        <a:rPr lang="en-IN" sz="1600" dirty="0">
                          <a:latin typeface="Times New Roman" panose="02020603050405020304" pitchFamily="18" charset="0"/>
                          <a:cs typeface="Times New Roman" panose="02020603050405020304" pitchFamily="18" charset="0"/>
                        </a:rPr>
                        <a:t>1.6827</a:t>
                      </a:r>
                    </a:p>
                  </a:txBody>
                  <a:tcPr/>
                </a:tc>
                <a:tc>
                  <a:txBody>
                    <a:bodyPr/>
                    <a:lstStyle/>
                    <a:p>
                      <a:pPr algn="ctr"/>
                      <a:r>
                        <a:rPr lang="en-IN" sz="1600" dirty="0">
                          <a:latin typeface="Times New Roman" panose="02020603050405020304" pitchFamily="18" charset="0"/>
                          <a:cs typeface="Times New Roman" panose="02020603050405020304" pitchFamily="18" charset="0"/>
                        </a:rPr>
                        <a:t>0.8480</a:t>
                      </a:r>
                    </a:p>
                  </a:txBody>
                  <a:tcPr/>
                </a:tc>
                <a:extLst>
                  <a:ext uri="{0D108BD9-81ED-4DB2-BD59-A6C34878D82A}">
                    <a16:rowId xmlns:a16="http://schemas.microsoft.com/office/drawing/2014/main" val="3748337442"/>
                  </a:ext>
                </a:extLst>
              </a:tr>
              <a:tr h="370840">
                <a:tc>
                  <a:txBody>
                    <a:bodyPr/>
                    <a:lstStyle/>
                    <a:p>
                      <a:pPr algn="ctr"/>
                      <a:r>
                        <a:rPr lang="en-IN" sz="1600" dirty="0">
                          <a:latin typeface="Times New Roman" panose="02020603050405020304" pitchFamily="18" charset="0"/>
                          <a:cs typeface="Times New Roman" panose="02020603050405020304" pitchFamily="18" charset="0"/>
                        </a:rPr>
                        <a:t>VGG+CNN</a:t>
                      </a:r>
                    </a:p>
                  </a:txBody>
                  <a:tcPr/>
                </a:tc>
                <a:tc>
                  <a:txBody>
                    <a:bodyPr/>
                    <a:lstStyle/>
                    <a:p>
                      <a:pPr algn="ctr"/>
                      <a:r>
                        <a:rPr lang="en-IN" sz="1600" dirty="0">
                          <a:latin typeface="Times New Roman" panose="02020603050405020304" pitchFamily="18" charset="0"/>
                          <a:cs typeface="Times New Roman" panose="02020603050405020304" pitchFamily="18" charset="0"/>
                        </a:rPr>
                        <a:t>7.5508</a:t>
                      </a:r>
                    </a:p>
                  </a:txBody>
                  <a:tcPr/>
                </a:tc>
                <a:tc>
                  <a:txBody>
                    <a:bodyPr/>
                    <a:lstStyle/>
                    <a:p>
                      <a:pPr algn="ctr"/>
                      <a:r>
                        <a:rPr lang="en-IN" sz="1600" dirty="0">
                          <a:latin typeface="Times New Roman" panose="02020603050405020304" pitchFamily="18" charset="0"/>
                          <a:cs typeface="Times New Roman" panose="02020603050405020304" pitchFamily="18" charset="0"/>
                        </a:rPr>
                        <a:t>0.8807</a:t>
                      </a:r>
                    </a:p>
                  </a:txBody>
                  <a:tcPr/>
                </a:tc>
                <a:extLst>
                  <a:ext uri="{0D108BD9-81ED-4DB2-BD59-A6C34878D82A}">
                    <a16:rowId xmlns:a16="http://schemas.microsoft.com/office/drawing/2014/main" val="144267424"/>
                  </a:ext>
                </a:extLst>
              </a:tr>
              <a:tr h="370840">
                <a:tc>
                  <a:txBody>
                    <a:bodyPr/>
                    <a:lstStyle/>
                    <a:p>
                      <a:pPr algn="ctr"/>
                      <a:r>
                        <a:rPr lang="en-IN" sz="1600" dirty="0">
                          <a:latin typeface="Times New Roman" panose="02020603050405020304" pitchFamily="18" charset="0"/>
                          <a:cs typeface="Times New Roman" panose="02020603050405020304" pitchFamily="18" charset="0"/>
                        </a:rPr>
                        <a:t>LeNet</a:t>
                      </a:r>
                    </a:p>
                  </a:txBody>
                  <a:tcPr/>
                </a:tc>
                <a:tc>
                  <a:txBody>
                    <a:bodyPr/>
                    <a:lstStyle/>
                    <a:p>
                      <a:pPr algn="ctr"/>
                      <a:r>
                        <a:rPr lang="en-IN" sz="1600" dirty="0">
                          <a:latin typeface="Times New Roman" panose="02020603050405020304" pitchFamily="18" charset="0"/>
                          <a:cs typeface="Times New Roman" panose="02020603050405020304" pitchFamily="18" charset="0"/>
                        </a:rPr>
                        <a:t> 4.7588</a:t>
                      </a:r>
                    </a:p>
                  </a:txBody>
                  <a:tcPr/>
                </a:tc>
                <a:tc>
                  <a:txBody>
                    <a:bodyPr/>
                    <a:lstStyle/>
                    <a:p>
                      <a:pPr algn="ctr"/>
                      <a:r>
                        <a:rPr lang="en-IN" sz="1600" dirty="0">
                          <a:latin typeface="Times New Roman" panose="02020603050405020304" pitchFamily="18" charset="0"/>
                          <a:cs typeface="Times New Roman" panose="02020603050405020304" pitchFamily="18" charset="0"/>
                        </a:rPr>
                        <a:t>0.5838</a:t>
                      </a:r>
                    </a:p>
                  </a:txBody>
                  <a:tcPr/>
                </a:tc>
                <a:extLst>
                  <a:ext uri="{0D108BD9-81ED-4DB2-BD59-A6C34878D82A}">
                    <a16:rowId xmlns:a16="http://schemas.microsoft.com/office/drawing/2014/main" val="2622819926"/>
                  </a:ext>
                </a:extLst>
              </a:tr>
              <a:tr h="370840">
                <a:tc>
                  <a:txBody>
                    <a:bodyPr/>
                    <a:lstStyle/>
                    <a:p>
                      <a:pPr algn="ctr"/>
                      <a:r>
                        <a:rPr lang="en-IN" sz="1600" dirty="0">
                          <a:latin typeface="Times New Roman" panose="02020603050405020304" pitchFamily="18" charset="0"/>
                          <a:cs typeface="Times New Roman" panose="02020603050405020304" pitchFamily="18" charset="0"/>
                        </a:rPr>
                        <a:t>ResNet</a:t>
                      </a:r>
                    </a:p>
                  </a:txBody>
                  <a:tcPr/>
                </a:tc>
                <a:tc>
                  <a:txBody>
                    <a:bodyPr/>
                    <a:lstStyle/>
                    <a:p>
                      <a:pPr algn="ctr"/>
                      <a:r>
                        <a:rPr lang="en-IN" sz="1600" dirty="0">
                          <a:latin typeface="Times New Roman" panose="02020603050405020304" pitchFamily="18" charset="0"/>
                          <a:cs typeface="Times New Roman" panose="02020603050405020304" pitchFamily="18" charset="0"/>
                        </a:rPr>
                        <a:t>5.5291</a:t>
                      </a:r>
                    </a:p>
                  </a:txBody>
                  <a:tcPr/>
                </a:tc>
                <a:tc>
                  <a:txBody>
                    <a:bodyPr/>
                    <a:lstStyle/>
                    <a:p>
                      <a:pPr algn="ctr"/>
                      <a:r>
                        <a:rPr lang="en-IN" sz="1600" dirty="0">
                          <a:latin typeface="Times New Roman" panose="02020603050405020304" pitchFamily="18" charset="0"/>
                          <a:cs typeface="Times New Roman" panose="02020603050405020304" pitchFamily="18" charset="0"/>
                        </a:rPr>
                        <a:t> 0.6434</a:t>
                      </a:r>
                    </a:p>
                  </a:txBody>
                  <a:tcPr/>
                </a:tc>
                <a:extLst>
                  <a:ext uri="{0D108BD9-81ED-4DB2-BD59-A6C34878D82A}">
                    <a16:rowId xmlns:a16="http://schemas.microsoft.com/office/drawing/2014/main" val="2775175160"/>
                  </a:ext>
                </a:extLst>
              </a:tr>
              <a:tr h="370840">
                <a:tc>
                  <a:txBody>
                    <a:bodyPr/>
                    <a:lstStyle/>
                    <a:p>
                      <a:pPr algn="ctr"/>
                      <a:r>
                        <a:rPr lang="en-IN" sz="1600" dirty="0">
                          <a:latin typeface="Times New Roman" panose="02020603050405020304" pitchFamily="18" charset="0"/>
                          <a:cs typeface="Times New Roman" panose="02020603050405020304" pitchFamily="18" charset="0"/>
                        </a:rPr>
                        <a:t>Densenet</a:t>
                      </a:r>
                    </a:p>
                  </a:txBody>
                  <a:tcPr/>
                </a:tc>
                <a:tc>
                  <a:txBody>
                    <a:bodyPr/>
                    <a:lstStyle/>
                    <a:p>
                      <a:pPr algn="ctr"/>
                      <a:r>
                        <a:rPr lang="en-IN" sz="1600" dirty="0">
                          <a:latin typeface="Times New Roman" panose="02020603050405020304" pitchFamily="18" charset="0"/>
                          <a:cs typeface="Times New Roman" panose="02020603050405020304" pitchFamily="18" charset="0"/>
                        </a:rPr>
                        <a:t>2.5932</a:t>
                      </a:r>
                    </a:p>
                  </a:txBody>
                  <a:tcPr/>
                </a:tc>
                <a:tc>
                  <a:txBody>
                    <a:bodyPr/>
                    <a:lstStyle/>
                    <a:p>
                      <a:pPr algn="ctr"/>
                      <a:r>
                        <a:rPr lang="en-IN" sz="1600" dirty="0">
                          <a:latin typeface="Times New Roman" panose="02020603050405020304" pitchFamily="18" charset="0"/>
                          <a:cs typeface="Times New Roman" panose="02020603050405020304" pitchFamily="18" charset="0"/>
                        </a:rPr>
                        <a:t>0.6472</a:t>
                      </a:r>
                    </a:p>
                  </a:txBody>
                  <a:tcPr/>
                </a:tc>
                <a:extLst>
                  <a:ext uri="{0D108BD9-81ED-4DB2-BD59-A6C34878D82A}">
                    <a16:rowId xmlns:a16="http://schemas.microsoft.com/office/drawing/2014/main" val="2402283833"/>
                  </a:ext>
                </a:extLst>
              </a:tr>
            </a:tbl>
          </a:graphicData>
        </a:graphic>
      </p:graphicFrame>
    </p:spTree>
    <p:extLst>
      <p:ext uri="{BB962C8B-B14F-4D97-AF65-F5344CB8AC3E}">
        <p14:creationId xmlns:p14="http://schemas.microsoft.com/office/powerpoint/2010/main" val="1252655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14BE6-6817-0F95-D6F7-C5D3A551A5D8}"/>
              </a:ext>
            </a:extLst>
          </p:cNvPr>
          <p:cNvSpPr>
            <a:spLocks noGrp="1"/>
          </p:cNvSpPr>
          <p:nvPr>
            <p:ph type="title"/>
          </p:nvPr>
        </p:nvSpPr>
        <p:spPr/>
        <p:txBody>
          <a:bodyPr>
            <a:normAutofit/>
          </a:bodyPr>
          <a:lstStyle/>
          <a:p>
            <a:pPr algn="ctr"/>
            <a:r>
              <a:rPr lang="en-US" sz="3600" b="1" dirty="0">
                <a:latin typeface="Times New Roman" panose="02020603050405020304" pitchFamily="18" charset="0"/>
                <a:cs typeface="Times New Roman" panose="02020603050405020304" pitchFamily="18" charset="0"/>
              </a:rPr>
              <a:t>PREDICTIONS</a:t>
            </a:r>
            <a:endParaRPr lang="en-IN" sz="3600" b="1"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054795BF-DF5D-C8E1-CA96-1402BF254BC0}"/>
              </a:ext>
            </a:extLst>
          </p:cNvPr>
          <p:cNvSpPr>
            <a:spLocks noGrp="1"/>
          </p:cNvSpPr>
          <p:nvPr>
            <p:ph type="body" sz="half" idx="2"/>
          </p:nvPr>
        </p:nvSpPr>
        <p:spPr/>
        <p:txBody>
          <a:bodyPr/>
          <a:lstStyle/>
          <a:p>
            <a:pPr marL="0" indent="0">
              <a:buNone/>
            </a:pPr>
            <a:r>
              <a:rPr lang="en-US" sz="1600" b="1" i="0" dirty="0">
                <a:solidFill>
                  <a:schemeClr val="tx1"/>
                </a:solidFill>
                <a:effectLst/>
                <a:latin typeface="Times New Roman" panose="02020603050405020304" pitchFamily="18" charset="0"/>
                <a:cs typeface="Times New Roman" panose="02020603050405020304" pitchFamily="18" charset="0"/>
              </a:rPr>
              <a:t>Transfer learning : VGG to CNN</a:t>
            </a:r>
          </a:p>
          <a:p>
            <a:endParaRPr lang="en-IN" dirty="0"/>
          </a:p>
        </p:txBody>
      </p:sp>
      <p:pic>
        <p:nvPicPr>
          <p:cNvPr id="5" name="Picture 2">
            <a:extLst>
              <a:ext uri="{FF2B5EF4-FFF2-40B4-BE49-F238E27FC236}">
                <a16:creationId xmlns:a16="http://schemas.microsoft.com/office/drawing/2014/main" id="{F403CF58-F218-ABC8-5C66-CCD718CC78D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92520" y="1333944"/>
            <a:ext cx="5181600" cy="50779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82718CD-CDD2-44B3-C649-D9648DA778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781" y="3176721"/>
            <a:ext cx="3235191" cy="3235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900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E9DFC-0EBD-3B1D-66D7-98F3351F3A15}"/>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STREAMLIT</a:t>
            </a:r>
          </a:p>
        </p:txBody>
      </p:sp>
      <p:sp>
        <p:nvSpPr>
          <p:cNvPr id="3" name="Content Placeholder 2">
            <a:extLst>
              <a:ext uri="{FF2B5EF4-FFF2-40B4-BE49-F238E27FC236}">
                <a16:creationId xmlns:a16="http://schemas.microsoft.com/office/drawing/2014/main" id="{E21EA459-7AA4-2095-B985-F98A216FAC2C}"/>
              </a:ext>
            </a:extLst>
          </p:cNvPr>
          <p:cNvSpPr>
            <a:spLocks noGrp="1"/>
          </p:cNvSpPr>
          <p:nvPr>
            <p:ph idx="1"/>
          </p:nvPr>
        </p:nvSpPr>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Streamlit is a Python library that simplifies the development of interactive web applications, allowing you to build user interfaces using Python code.</a:t>
            </a:r>
          </a:p>
          <a:p>
            <a:pPr algn="just"/>
            <a:r>
              <a:rPr lang="en-US" dirty="0">
                <a:latin typeface="Times New Roman" panose="02020603050405020304" pitchFamily="18" charset="0"/>
                <a:cs typeface="Times New Roman" panose="02020603050405020304" pitchFamily="18" charset="0"/>
              </a:rPr>
              <a:t>Can seamlessly integrate an image classification model by loading the model, preprocessing input images, and performing inference to obtain predictions.</a:t>
            </a:r>
          </a:p>
          <a:p>
            <a:pPr algn="just"/>
            <a:r>
              <a:rPr lang="en-US" dirty="0">
                <a:latin typeface="Times New Roman" panose="02020603050405020304" pitchFamily="18" charset="0"/>
                <a:cs typeface="Times New Roman" panose="02020603050405020304" pitchFamily="18" charset="0"/>
              </a:rPr>
              <a:t>The results of the image classification can be displayed using </a:t>
            </a:r>
            <a:r>
              <a:rPr lang="en-US" dirty="0" err="1">
                <a:latin typeface="Times New Roman" panose="02020603050405020304" pitchFamily="18" charset="0"/>
                <a:cs typeface="Times New Roman" panose="02020603050405020304" pitchFamily="18" charset="0"/>
              </a:rPr>
              <a:t>Streamlit's</a:t>
            </a:r>
            <a:r>
              <a:rPr lang="en-US" dirty="0">
                <a:latin typeface="Times New Roman" panose="02020603050405020304" pitchFamily="18" charset="0"/>
                <a:cs typeface="Times New Roman" panose="02020603050405020304" pitchFamily="18" charset="0"/>
              </a:rPr>
              <a:t> interactive components, such as text, tables, and plots, providing a user-friendly presentation of the predictions.</a:t>
            </a:r>
          </a:p>
          <a:p>
            <a:pPr algn="just"/>
            <a:r>
              <a:rPr lang="en-US" dirty="0">
                <a:latin typeface="Times New Roman" panose="02020603050405020304" pitchFamily="18" charset="0"/>
                <a:cs typeface="Times New Roman" panose="02020603050405020304" pitchFamily="18" charset="0"/>
              </a:rPr>
              <a:t>Streamlit enables user interaction by allowing them to upload images for classification, adjust parameters, and view additional information, with the UI automatically updating in response.</a:t>
            </a:r>
          </a:p>
          <a:p>
            <a:pPr algn="just"/>
            <a:r>
              <a:rPr lang="en-US" dirty="0">
                <a:latin typeface="Times New Roman" panose="02020603050405020304" pitchFamily="18" charset="0"/>
                <a:cs typeface="Times New Roman" panose="02020603050405020304" pitchFamily="18" charset="0"/>
              </a:rPr>
              <a:t>Once the UI is built, Streamlit makes it easy to deploy the application on various platforms, including local servers, cloud services, or as standalone executables.</a:t>
            </a:r>
          </a:p>
        </p:txBody>
      </p:sp>
    </p:spTree>
    <p:extLst>
      <p:ext uri="{BB962C8B-B14F-4D97-AF65-F5344CB8AC3E}">
        <p14:creationId xmlns:p14="http://schemas.microsoft.com/office/powerpoint/2010/main" val="1644646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48AE4-20B4-FE83-85EA-2C1D974FC0FD}"/>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STREAMLIT </a:t>
            </a:r>
          </a:p>
        </p:txBody>
      </p:sp>
      <p:sp>
        <p:nvSpPr>
          <p:cNvPr id="3" name="Content Placeholder 2">
            <a:extLst>
              <a:ext uri="{FF2B5EF4-FFF2-40B4-BE49-F238E27FC236}">
                <a16:creationId xmlns:a16="http://schemas.microsoft.com/office/drawing/2014/main" id="{8231D7A7-6795-A24A-D994-3A8DF29CF425}"/>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30631FC2-14FE-6730-F45F-B334AEA967A8}"/>
              </a:ext>
            </a:extLst>
          </p:cNvPr>
          <p:cNvPicPr>
            <a:picLocks noChangeAspect="1"/>
          </p:cNvPicPr>
          <p:nvPr/>
        </p:nvPicPr>
        <p:blipFill>
          <a:blip r:embed="rId2"/>
          <a:stretch>
            <a:fillRect/>
          </a:stretch>
        </p:blipFill>
        <p:spPr>
          <a:xfrm>
            <a:off x="2700911" y="2133600"/>
            <a:ext cx="8744325" cy="3777622"/>
          </a:xfrm>
          <a:prstGeom prst="rect">
            <a:avLst/>
          </a:prstGeom>
        </p:spPr>
      </p:pic>
    </p:spTree>
    <p:extLst>
      <p:ext uri="{BB962C8B-B14F-4D97-AF65-F5344CB8AC3E}">
        <p14:creationId xmlns:p14="http://schemas.microsoft.com/office/powerpoint/2010/main" val="2643789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27BAA-4CD6-FAB9-3F08-E531AA84002E}"/>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FAKE IMAGE REASONING</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0CAC106-70A5-3141-D262-127087221400}"/>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250D503C-3498-8D03-7A27-6043306E3487}"/>
              </a:ext>
            </a:extLst>
          </p:cNvPr>
          <p:cNvPicPr>
            <a:picLocks noChangeAspect="1"/>
          </p:cNvPicPr>
          <p:nvPr/>
        </p:nvPicPr>
        <p:blipFill>
          <a:blip r:embed="rId2"/>
          <a:stretch>
            <a:fillRect/>
          </a:stretch>
        </p:blipFill>
        <p:spPr>
          <a:xfrm>
            <a:off x="2815517" y="2047974"/>
            <a:ext cx="8620844" cy="3777622"/>
          </a:xfrm>
          <a:prstGeom prst="rect">
            <a:avLst/>
          </a:prstGeom>
        </p:spPr>
      </p:pic>
    </p:spTree>
    <p:extLst>
      <p:ext uri="{BB962C8B-B14F-4D97-AF65-F5344CB8AC3E}">
        <p14:creationId xmlns:p14="http://schemas.microsoft.com/office/powerpoint/2010/main" val="1734932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BD8F-1A3A-FEAF-7C40-C7C98BEBEF22}"/>
              </a:ext>
            </a:extLst>
          </p:cNvPr>
          <p:cNvSpPr>
            <a:spLocks noGrp="1"/>
          </p:cNvSpPr>
          <p:nvPr>
            <p:ph type="title"/>
          </p:nvPr>
        </p:nvSpPr>
        <p:spPr/>
        <p:txBody>
          <a:bodyPr/>
          <a:lstStyle/>
          <a:p>
            <a:pPr algn="ctr"/>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D86EA267-F6FF-0BDE-C245-8620417E5390}"/>
              </a:ext>
            </a:extLst>
          </p:cNvPr>
          <p:cNvSpPr>
            <a:spLocks noGrp="1"/>
          </p:cNvSpPr>
          <p:nvPr>
            <p:ph idx="1"/>
          </p:nvPr>
        </p:nvSpPr>
        <p:spPr/>
        <p:txBody>
          <a:bodyPr>
            <a:normAutofit/>
          </a:bodyPr>
          <a:lstStyle/>
          <a:p>
            <a:pPr marL="0" indent="0" algn="just">
              <a:buNone/>
            </a:pPr>
            <a:endParaRPr lang="en-US" sz="2000"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en-US" sz="2000"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000" dirty="0">
                <a:solidFill>
                  <a:schemeClr val="tx1"/>
                </a:solidFill>
                <a:latin typeface="Times New Roman" panose="02020603050405020304" pitchFamily="18" charset="0"/>
                <a:cs typeface="Times New Roman" panose="02020603050405020304" pitchFamily="18" charset="0"/>
              </a:rPr>
              <a:t>The problem is to develop a reliable and accurate method for detecting AI-generated images in the presence of sophisticated techniques, which have implications for fields such as journalism, forensics, and security.</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8112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502C9-872C-6364-6A0C-4016DDD720F4}"/>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REAL IMAGE REASONING</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D8B1776-C9B0-1AE8-DB38-00DBA7EB0F8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5DB164F-1DF8-8FE7-3473-A5CC201081DD}"/>
              </a:ext>
            </a:extLst>
          </p:cNvPr>
          <p:cNvPicPr>
            <a:picLocks noChangeAspect="1"/>
          </p:cNvPicPr>
          <p:nvPr/>
        </p:nvPicPr>
        <p:blipFill>
          <a:blip r:embed="rId2"/>
          <a:stretch>
            <a:fillRect/>
          </a:stretch>
        </p:blipFill>
        <p:spPr>
          <a:xfrm>
            <a:off x="2521686" y="2133600"/>
            <a:ext cx="9050452" cy="3777623"/>
          </a:xfrm>
          <a:prstGeom prst="rect">
            <a:avLst/>
          </a:prstGeom>
        </p:spPr>
      </p:pic>
    </p:spTree>
    <p:extLst>
      <p:ext uri="{BB962C8B-B14F-4D97-AF65-F5344CB8AC3E}">
        <p14:creationId xmlns:p14="http://schemas.microsoft.com/office/powerpoint/2010/main" val="692385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4FB9C-9662-5819-22E5-D344A11292E6}"/>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PREDICTION RESULTS</a:t>
            </a:r>
          </a:p>
        </p:txBody>
      </p:sp>
      <p:pic>
        <p:nvPicPr>
          <p:cNvPr id="4" name="Picture 3">
            <a:extLst>
              <a:ext uri="{FF2B5EF4-FFF2-40B4-BE49-F238E27FC236}">
                <a16:creationId xmlns:a16="http://schemas.microsoft.com/office/drawing/2014/main" id="{23012859-D409-AF97-16A6-8943908C2678}"/>
              </a:ext>
            </a:extLst>
          </p:cNvPr>
          <p:cNvPicPr>
            <a:picLocks noChangeAspect="1"/>
          </p:cNvPicPr>
          <p:nvPr/>
        </p:nvPicPr>
        <p:blipFill>
          <a:blip r:embed="rId2"/>
          <a:stretch>
            <a:fillRect/>
          </a:stretch>
        </p:blipFill>
        <p:spPr>
          <a:xfrm>
            <a:off x="1962642" y="1905000"/>
            <a:ext cx="9792560" cy="3434089"/>
          </a:xfrm>
          <a:prstGeom prst="rect">
            <a:avLst/>
          </a:prstGeom>
        </p:spPr>
      </p:pic>
      <p:sp>
        <p:nvSpPr>
          <p:cNvPr id="5" name="TextBox 4">
            <a:extLst>
              <a:ext uri="{FF2B5EF4-FFF2-40B4-BE49-F238E27FC236}">
                <a16:creationId xmlns:a16="http://schemas.microsoft.com/office/drawing/2014/main" id="{ADD0A8DC-5F0E-E858-6E2F-A44175E80A10}"/>
              </a:ext>
            </a:extLst>
          </p:cNvPr>
          <p:cNvSpPr txBox="1"/>
          <p:nvPr/>
        </p:nvSpPr>
        <p:spPr>
          <a:xfrm>
            <a:off x="3830855" y="5486400"/>
            <a:ext cx="7055318"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Uploading a single image</a:t>
            </a:r>
          </a:p>
        </p:txBody>
      </p:sp>
    </p:spTree>
    <p:extLst>
      <p:ext uri="{BB962C8B-B14F-4D97-AF65-F5344CB8AC3E}">
        <p14:creationId xmlns:p14="http://schemas.microsoft.com/office/powerpoint/2010/main" val="2549007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4FB9C-9662-5819-22E5-D344A11292E6}"/>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PREDICTION RESULTS</a:t>
            </a:r>
          </a:p>
        </p:txBody>
      </p:sp>
      <p:sp>
        <p:nvSpPr>
          <p:cNvPr id="10" name="TextBox 9">
            <a:extLst>
              <a:ext uri="{FF2B5EF4-FFF2-40B4-BE49-F238E27FC236}">
                <a16:creationId xmlns:a16="http://schemas.microsoft.com/office/drawing/2014/main" id="{DFBE4B37-9906-C7B9-15A8-B406C1D97B2A}"/>
              </a:ext>
            </a:extLst>
          </p:cNvPr>
          <p:cNvSpPr txBox="1"/>
          <p:nvPr/>
        </p:nvSpPr>
        <p:spPr>
          <a:xfrm>
            <a:off x="4254366" y="6112042"/>
            <a:ext cx="6477802"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Uploading multiple images</a:t>
            </a:r>
          </a:p>
        </p:txBody>
      </p:sp>
      <p:pic>
        <p:nvPicPr>
          <p:cNvPr id="4" name="Picture 3">
            <a:extLst>
              <a:ext uri="{FF2B5EF4-FFF2-40B4-BE49-F238E27FC236}">
                <a16:creationId xmlns:a16="http://schemas.microsoft.com/office/drawing/2014/main" id="{B452C863-BC9C-2595-7646-BABED23D38A7}"/>
              </a:ext>
            </a:extLst>
          </p:cNvPr>
          <p:cNvPicPr>
            <a:picLocks noChangeAspect="1"/>
          </p:cNvPicPr>
          <p:nvPr/>
        </p:nvPicPr>
        <p:blipFill>
          <a:blip r:embed="rId2"/>
          <a:stretch>
            <a:fillRect/>
          </a:stretch>
        </p:blipFill>
        <p:spPr>
          <a:xfrm>
            <a:off x="2592925" y="1905000"/>
            <a:ext cx="8859838" cy="3753383"/>
          </a:xfrm>
          <a:prstGeom prst="rect">
            <a:avLst/>
          </a:prstGeom>
        </p:spPr>
      </p:pic>
    </p:spTree>
    <p:extLst>
      <p:ext uri="{BB962C8B-B14F-4D97-AF65-F5344CB8AC3E}">
        <p14:creationId xmlns:p14="http://schemas.microsoft.com/office/powerpoint/2010/main" val="3050848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A48DD-CCF7-B72F-4477-C64B4E61E18F}"/>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BEFORE DATA INSERTION</a:t>
            </a:r>
          </a:p>
        </p:txBody>
      </p:sp>
      <p:sp>
        <p:nvSpPr>
          <p:cNvPr id="3" name="Content Placeholder 2">
            <a:extLst>
              <a:ext uri="{FF2B5EF4-FFF2-40B4-BE49-F238E27FC236}">
                <a16:creationId xmlns:a16="http://schemas.microsoft.com/office/drawing/2014/main" id="{6169F7FC-3727-3FC3-F922-26142EBF6315}"/>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CB6411B8-4A64-E587-B514-87AA64B88D8F}"/>
              </a:ext>
            </a:extLst>
          </p:cNvPr>
          <p:cNvPicPr>
            <a:picLocks noChangeAspect="1"/>
          </p:cNvPicPr>
          <p:nvPr/>
        </p:nvPicPr>
        <p:blipFill>
          <a:blip r:embed="rId2"/>
          <a:stretch>
            <a:fillRect/>
          </a:stretch>
        </p:blipFill>
        <p:spPr>
          <a:xfrm>
            <a:off x="2637756" y="2186829"/>
            <a:ext cx="8818312" cy="3671163"/>
          </a:xfrm>
          <a:prstGeom prst="rect">
            <a:avLst/>
          </a:prstGeom>
        </p:spPr>
      </p:pic>
    </p:spTree>
    <p:extLst>
      <p:ext uri="{BB962C8B-B14F-4D97-AF65-F5344CB8AC3E}">
        <p14:creationId xmlns:p14="http://schemas.microsoft.com/office/powerpoint/2010/main" val="1130278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A48DD-CCF7-B72F-4477-C64B4E61E18F}"/>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AFTER DATA INSERTION</a:t>
            </a:r>
          </a:p>
        </p:txBody>
      </p:sp>
      <p:sp>
        <p:nvSpPr>
          <p:cNvPr id="3" name="Content Placeholder 2">
            <a:extLst>
              <a:ext uri="{FF2B5EF4-FFF2-40B4-BE49-F238E27FC236}">
                <a16:creationId xmlns:a16="http://schemas.microsoft.com/office/drawing/2014/main" id="{6169F7FC-3727-3FC3-F922-26142EBF6315}"/>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E4B4A79E-E8FD-4EC0-FD3C-4E2FC87CF438}"/>
              </a:ext>
            </a:extLst>
          </p:cNvPr>
          <p:cNvPicPr>
            <a:picLocks noChangeAspect="1"/>
          </p:cNvPicPr>
          <p:nvPr/>
        </p:nvPicPr>
        <p:blipFill>
          <a:blip r:embed="rId2"/>
          <a:stretch>
            <a:fillRect/>
          </a:stretch>
        </p:blipFill>
        <p:spPr>
          <a:xfrm>
            <a:off x="2968500" y="2242271"/>
            <a:ext cx="8156823" cy="3560279"/>
          </a:xfrm>
          <a:prstGeom prst="rect">
            <a:avLst/>
          </a:prstGeom>
        </p:spPr>
      </p:pic>
    </p:spTree>
    <p:extLst>
      <p:ext uri="{BB962C8B-B14F-4D97-AF65-F5344CB8AC3E}">
        <p14:creationId xmlns:p14="http://schemas.microsoft.com/office/powerpoint/2010/main" val="3113730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5C512-E3E1-C7B0-50AE-26AF803998AD}"/>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HISTORY LOG</a:t>
            </a:r>
          </a:p>
        </p:txBody>
      </p:sp>
      <p:pic>
        <p:nvPicPr>
          <p:cNvPr id="5" name="Picture 4">
            <a:extLst>
              <a:ext uri="{FF2B5EF4-FFF2-40B4-BE49-F238E27FC236}">
                <a16:creationId xmlns:a16="http://schemas.microsoft.com/office/drawing/2014/main" id="{64C24A9A-B4DA-8406-9D66-87D88D9D4E81}"/>
              </a:ext>
            </a:extLst>
          </p:cNvPr>
          <p:cNvPicPr>
            <a:picLocks noChangeAspect="1"/>
          </p:cNvPicPr>
          <p:nvPr/>
        </p:nvPicPr>
        <p:blipFill>
          <a:blip r:embed="rId2"/>
          <a:stretch>
            <a:fillRect/>
          </a:stretch>
        </p:blipFill>
        <p:spPr>
          <a:xfrm>
            <a:off x="2805415" y="2046973"/>
            <a:ext cx="8810253" cy="3896665"/>
          </a:xfrm>
          <a:prstGeom prst="rect">
            <a:avLst/>
          </a:prstGeom>
        </p:spPr>
      </p:pic>
    </p:spTree>
    <p:extLst>
      <p:ext uri="{BB962C8B-B14F-4D97-AF65-F5344CB8AC3E}">
        <p14:creationId xmlns:p14="http://schemas.microsoft.com/office/powerpoint/2010/main" val="2702675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6FEE4-EEDB-CAEE-3DCE-8644DF77D83C}"/>
              </a:ext>
            </a:extLst>
          </p:cNvPr>
          <p:cNvSpPr>
            <a:spLocks noGrp="1"/>
          </p:cNvSpPr>
          <p:nvPr>
            <p:ph type="title"/>
          </p:nvPr>
        </p:nvSpPr>
        <p:spPr>
          <a:xfrm>
            <a:off x="8864867" y="624110"/>
            <a:ext cx="2639745" cy="1280890"/>
          </a:xfrm>
        </p:spPr>
        <p:txBody>
          <a:bodyPr/>
          <a:lstStyle/>
          <a:p>
            <a:pPr algn="ctr"/>
            <a:r>
              <a:rPr lang="en-IN" b="1" dirty="0">
                <a:latin typeface="Times New Roman" panose="02020603050405020304" pitchFamily="18" charset="0"/>
                <a:cs typeface="Times New Roman" panose="02020603050405020304" pitchFamily="18" charset="0"/>
              </a:rPr>
              <a:t>HELP</a:t>
            </a:r>
          </a:p>
        </p:txBody>
      </p:sp>
      <p:pic>
        <p:nvPicPr>
          <p:cNvPr id="12" name="Picture 11">
            <a:extLst>
              <a:ext uri="{FF2B5EF4-FFF2-40B4-BE49-F238E27FC236}">
                <a16:creationId xmlns:a16="http://schemas.microsoft.com/office/drawing/2014/main" id="{35004064-16A6-93FF-508C-72C2629FFF57}"/>
              </a:ext>
            </a:extLst>
          </p:cNvPr>
          <p:cNvPicPr>
            <a:picLocks noChangeAspect="1"/>
          </p:cNvPicPr>
          <p:nvPr/>
        </p:nvPicPr>
        <p:blipFill>
          <a:blip r:embed="rId2"/>
          <a:stretch>
            <a:fillRect/>
          </a:stretch>
        </p:blipFill>
        <p:spPr>
          <a:xfrm>
            <a:off x="4564128" y="3429000"/>
            <a:ext cx="7104438" cy="3070975"/>
          </a:xfrm>
          <a:prstGeom prst="rect">
            <a:avLst/>
          </a:prstGeom>
        </p:spPr>
      </p:pic>
      <p:pic>
        <p:nvPicPr>
          <p:cNvPr id="4" name="Picture 3">
            <a:extLst>
              <a:ext uri="{FF2B5EF4-FFF2-40B4-BE49-F238E27FC236}">
                <a16:creationId xmlns:a16="http://schemas.microsoft.com/office/drawing/2014/main" id="{FF08FF4C-2B07-711B-05D1-C6EEC523DDEC}"/>
              </a:ext>
            </a:extLst>
          </p:cNvPr>
          <p:cNvPicPr>
            <a:picLocks noChangeAspect="1"/>
          </p:cNvPicPr>
          <p:nvPr/>
        </p:nvPicPr>
        <p:blipFill>
          <a:blip r:embed="rId3"/>
          <a:stretch>
            <a:fillRect/>
          </a:stretch>
        </p:blipFill>
        <p:spPr>
          <a:xfrm>
            <a:off x="1789486" y="358025"/>
            <a:ext cx="7001126" cy="2921729"/>
          </a:xfrm>
          <a:prstGeom prst="rect">
            <a:avLst/>
          </a:prstGeom>
        </p:spPr>
      </p:pic>
    </p:spTree>
    <p:extLst>
      <p:ext uri="{BB962C8B-B14F-4D97-AF65-F5344CB8AC3E}">
        <p14:creationId xmlns:p14="http://schemas.microsoft.com/office/powerpoint/2010/main" val="2527026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AFFDD-FE51-AA17-C64A-CDBE5D4A8B83}"/>
              </a:ext>
            </a:extLst>
          </p:cNvPr>
          <p:cNvSpPr>
            <a:spLocks noGrp="1"/>
          </p:cNvSpPr>
          <p:nvPr>
            <p:ph type="title"/>
          </p:nvPr>
        </p:nvSpPr>
        <p:spPr>
          <a:xfrm>
            <a:off x="2271579" y="1283368"/>
            <a:ext cx="8915400" cy="2724845"/>
          </a:xfrm>
        </p:spPr>
        <p:txBody>
          <a:bodyPr/>
          <a:lstStyle/>
          <a:p>
            <a:pPr algn="ctr"/>
            <a:r>
              <a:rPr lang="en-IN" b="1" dirty="0">
                <a:latin typeface="Times New Roman" panose="02020603050405020304" pitchFamily="18" charset="0"/>
                <a:cs typeface="Times New Roman" panose="02020603050405020304" pitchFamily="18" charset="0"/>
              </a:rPr>
              <a:t>THANK YOU!</a:t>
            </a:r>
          </a:p>
        </p:txBody>
      </p:sp>
      <p:sp>
        <p:nvSpPr>
          <p:cNvPr id="3" name="Text Placeholder 2">
            <a:extLst>
              <a:ext uri="{FF2B5EF4-FFF2-40B4-BE49-F238E27FC236}">
                <a16:creationId xmlns:a16="http://schemas.microsoft.com/office/drawing/2014/main" id="{634A8739-BAC3-FE43-6B05-B21575C34A97}"/>
              </a:ext>
            </a:extLst>
          </p:cNvPr>
          <p:cNvSpPr>
            <a:spLocks noGrp="1"/>
          </p:cNvSpPr>
          <p:nvPr>
            <p:ph type="body" sz="half" idx="2"/>
          </p:nvPr>
        </p:nvSpPr>
        <p:spPr/>
        <p:txBody>
          <a:bodyPr/>
          <a:lstStyle/>
          <a:p>
            <a:endParaRPr lang="en-IN" dirty="0"/>
          </a:p>
        </p:txBody>
      </p:sp>
    </p:spTree>
    <p:extLst>
      <p:ext uri="{BB962C8B-B14F-4D97-AF65-F5344CB8AC3E}">
        <p14:creationId xmlns:p14="http://schemas.microsoft.com/office/powerpoint/2010/main" val="1982053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35993-FCDC-A1CA-01EC-95C427DAA8F5}"/>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KEY FEATURES IN IDENTIFYING FAKE IMAGES</a:t>
            </a:r>
          </a:p>
        </p:txBody>
      </p:sp>
      <p:sp>
        <p:nvSpPr>
          <p:cNvPr id="3" name="Content Placeholder 2">
            <a:extLst>
              <a:ext uri="{FF2B5EF4-FFF2-40B4-BE49-F238E27FC236}">
                <a16:creationId xmlns:a16="http://schemas.microsoft.com/office/drawing/2014/main" id="{A55022B6-F481-3EC1-C2A6-10A0B01A9DDA}"/>
              </a:ext>
            </a:extLst>
          </p:cNvPr>
          <p:cNvSpPr>
            <a:spLocks noGrp="1"/>
          </p:cNvSpPr>
          <p:nvPr>
            <p:ph idx="1"/>
          </p:nvPr>
        </p:nvSpPr>
        <p:spPr/>
        <p:txBody>
          <a:bodyPr/>
          <a:lstStyle/>
          <a:p>
            <a:endParaRPr lang="en-US"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Unnatural looking objects or people</a:t>
            </a:r>
          </a:p>
          <a:p>
            <a:r>
              <a:rPr lang="en-US" dirty="0">
                <a:solidFill>
                  <a:schemeClr val="tx1"/>
                </a:solidFill>
                <a:latin typeface="Times New Roman" panose="02020603050405020304" pitchFamily="18" charset="0"/>
                <a:cs typeface="Times New Roman" panose="02020603050405020304" pitchFamily="18" charset="0"/>
              </a:rPr>
              <a:t>Inconsistent shadows or lighting</a:t>
            </a:r>
          </a:p>
          <a:p>
            <a:r>
              <a:rPr lang="en-US" dirty="0">
                <a:solidFill>
                  <a:schemeClr val="tx1"/>
                </a:solidFill>
                <a:latin typeface="Times New Roman" panose="02020603050405020304" pitchFamily="18" charset="0"/>
                <a:cs typeface="Times New Roman" panose="02020603050405020304" pitchFamily="18" charset="0"/>
              </a:rPr>
              <a:t>Unnatural colors</a:t>
            </a:r>
          </a:p>
          <a:p>
            <a:r>
              <a:rPr lang="en-US" dirty="0">
                <a:solidFill>
                  <a:schemeClr val="tx1"/>
                </a:solidFill>
                <a:latin typeface="Times New Roman" panose="02020603050405020304" pitchFamily="18" charset="0"/>
                <a:cs typeface="Times New Roman" panose="02020603050405020304" pitchFamily="18" charset="0"/>
              </a:rPr>
              <a:t>Inconsistent image composition</a:t>
            </a:r>
          </a:p>
          <a:p>
            <a:r>
              <a:rPr lang="en-US" dirty="0">
                <a:solidFill>
                  <a:schemeClr val="tx1"/>
                </a:solidFill>
                <a:latin typeface="Times New Roman" panose="02020603050405020304" pitchFamily="18" charset="0"/>
                <a:cs typeface="Times New Roman" panose="02020603050405020304" pitchFamily="18" charset="0"/>
              </a:rPr>
              <a:t>Inconsistent image quality</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9799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E6056-9F61-D1C2-4C41-96225FDEC425}"/>
              </a:ext>
            </a:extLst>
          </p:cNvPr>
          <p:cNvSpPr>
            <a:spLocks noGrp="1"/>
          </p:cNvSpPr>
          <p:nvPr>
            <p:ph type="title"/>
          </p:nvPr>
        </p:nvSpPr>
        <p:spPr/>
        <p:txBody>
          <a:bodyPr/>
          <a:lstStyle/>
          <a:p>
            <a:pPr algn="ctr"/>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POSSIBLE SOLUTIONS</a:t>
            </a:r>
          </a:p>
        </p:txBody>
      </p:sp>
      <p:sp>
        <p:nvSpPr>
          <p:cNvPr id="3" name="Content Placeholder 2">
            <a:extLst>
              <a:ext uri="{FF2B5EF4-FFF2-40B4-BE49-F238E27FC236}">
                <a16:creationId xmlns:a16="http://schemas.microsoft.com/office/drawing/2014/main" id="{DCB07CF3-FC09-89CC-2B5F-70A6E8E7F68E}"/>
              </a:ext>
            </a:extLst>
          </p:cNvPr>
          <p:cNvSpPr>
            <a:spLocks noGrp="1"/>
          </p:cNvSpPr>
          <p:nvPr>
            <p:ph idx="1"/>
          </p:nvPr>
        </p:nvSpPr>
        <p:spPr/>
        <p:txBody>
          <a:bodyPr>
            <a:normAutofit/>
          </a:bodyPr>
          <a:lstStyle/>
          <a:p>
            <a:pPr algn="just"/>
            <a:endParaRPr lang="en-US" b="1" dirty="0">
              <a:solidFill>
                <a:schemeClr val="tx1"/>
              </a:solidFill>
              <a:latin typeface="Times New Roman" panose="02020603050405020304" pitchFamily="18" charset="0"/>
              <a:cs typeface="Times New Roman" panose="02020603050405020304" pitchFamily="18" charset="0"/>
            </a:endParaRPr>
          </a:p>
          <a:p>
            <a:pPr algn="just"/>
            <a:r>
              <a:rPr lang="en-US" b="1" dirty="0">
                <a:solidFill>
                  <a:schemeClr val="tx1"/>
                </a:solidFill>
                <a:latin typeface="Times New Roman" panose="02020603050405020304" pitchFamily="18" charset="0"/>
                <a:cs typeface="Times New Roman" panose="02020603050405020304" pitchFamily="18" charset="0"/>
              </a:rPr>
              <a:t>Supervised learning: </a:t>
            </a:r>
            <a:r>
              <a:rPr lang="en-US" dirty="0">
                <a:solidFill>
                  <a:schemeClr val="tx1"/>
                </a:solidFill>
                <a:latin typeface="Times New Roman" panose="02020603050405020304" pitchFamily="18" charset="0"/>
                <a:cs typeface="Times New Roman" panose="02020603050405020304" pitchFamily="18" charset="0"/>
              </a:rPr>
              <a:t>Model learns to recognize features and patterns that distinguish between the two types of images.</a:t>
            </a:r>
          </a:p>
          <a:p>
            <a:pPr algn="just"/>
            <a:r>
              <a:rPr lang="en-US" b="1" dirty="0">
                <a:solidFill>
                  <a:schemeClr val="tx1"/>
                </a:solidFill>
                <a:latin typeface="Times New Roman" panose="02020603050405020304" pitchFamily="18" charset="0"/>
                <a:cs typeface="Times New Roman" panose="02020603050405020304" pitchFamily="18" charset="0"/>
              </a:rPr>
              <a:t>Unsupervised learning: </a:t>
            </a:r>
            <a:r>
              <a:rPr lang="en-US" dirty="0">
                <a:solidFill>
                  <a:schemeClr val="tx1"/>
                </a:solidFill>
                <a:latin typeface="Times New Roman" panose="02020603050405020304" pitchFamily="18" charset="0"/>
                <a:cs typeface="Times New Roman" panose="02020603050405020304" pitchFamily="18" charset="0"/>
              </a:rPr>
              <a:t>Use unsupervised algorithms to cluster images based on similarities in their features.</a:t>
            </a:r>
          </a:p>
          <a:p>
            <a:pPr algn="just"/>
            <a:r>
              <a:rPr lang="en-IN" b="1" dirty="0">
                <a:solidFill>
                  <a:schemeClr val="tx1"/>
                </a:solidFill>
                <a:latin typeface="Times New Roman" panose="02020603050405020304" pitchFamily="18" charset="0"/>
                <a:cs typeface="Times New Roman" panose="02020603050405020304" pitchFamily="18" charset="0"/>
              </a:rPr>
              <a:t>Adversarial training</a:t>
            </a:r>
            <a:r>
              <a:rPr lang="en-IN"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The model is trained on a mix of clean and adversarial examples, and the adversarial examples are generated during the training process. This helps the model learn to recognize and handle adversarial inputs, making it more robust in real-world scenarios.</a:t>
            </a:r>
          </a:p>
          <a:p>
            <a:pPr algn="just"/>
            <a:r>
              <a:rPr lang="en-US" b="1" dirty="0">
                <a:solidFill>
                  <a:schemeClr val="tx1"/>
                </a:solidFill>
                <a:latin typeface="Times New Roman" panose="02020603050405020304" pitchFamily="18" charset="0"/>
                <a:cs typeface="Times New Roman" panose="02020603050405020304" pitchFamily="18" charset="0"/>
              </a:rPr>
              <a:t>Transfer learning: </a:t>
            </a:r>
            <a:r>
              <a:rPr lang="en-US" dirty="0">
                <a:solidFill>
                  <a:schemeClr val="tx1"/>
                </a:solidFill>
                <a:latin typeface="Times New Roman" panose="02020603050405020304" pitchFamily="18" charset="0"/>
                <a:cs typeface="Times New Roman" panose="02020603050405020304" pitchFamily="18" charset="0"/>
              </a:rPr>
              <a:t>Use pre-trained models like VGG or </a:t>
            </a:r>
            <a:r>
              <a:rPr lang="en-US" dirty="0" err="1">
                <a:solidFill>
                  <a:schemeClr val="tx1"/>
                </a:solidFill>
                <a:latin typeface="Times New Roman" panose="02020603050405020304" pitchFamily="18" charset="0"/>
                <a:cs typeface="Times New Roman" panose="02020603050405020304" pitchFamily="18" charset="0"/>
              </a:rPr>
              <a:t>ResNet</a:t>
            </a:r>
            <a:r>
              <a:rPr lang="en-US" dirty="0">
                <a:solidFill>
                  <a:schemeClr val="tx1"/>
                </a:solidFill>
                <a:latin typeface="Times New Roman" panose="02020603050405020304" pitchFamily="18" charset="0"/>
                <a:cs typeface="Times New Roman" panose="02020603050405020304" pitchFamily="18" charset="0"/>
              </a:rPr>
              <a:t> to extract image features.</a:t>
            </a:r>
          </a:p>
          <a:p>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6297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7E144-C28A-E165-5E7B-824E55E39226}"/>
              </a:ext>
            </a:extLst>
          </p:cNvPr>
          <p:cNvSpPr>
            <a:spLocks noGrp="1"/>
          </p:cNvSpPr>
          <p:nvPr>
            <p:ph type="title"/>
          </p:nvPr>
        </p:nvSpPr>
        <p:spPr/>
        <p:txBody>
          <a:bodyPr/>
          <a:lstStyle/>
          <a:p>
            <a:pPr algn="ctr"/>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TRANSFER LEARNING</a:t>
            </a:r>
          </a:p>
        </p:txBody>
      </p:sp>
      <p:sp>
        <p:nvSpPr>
          <p:cNvPr id="3" name="Content Placeholder 2">
            <a:extLst>
              <a:ext uri="{FF2B5EF4-FFF2-40B4-BE49-F238E27FC236}">
                <a16:creationId xmlns:a16="http://schemas.microsoft.com/office/drawing/2014/main" id="{0BF880AC-30EB-9FE7-7956-D75D756D0FB5}"/>
              </a:ext>
            </a:extLst>
          </p:cNvPr>
          <p:cNvSpPr>
            <a:spLocks noGrp="1"/>
          </p:cNvSpPr>
          <p:nvPr>
            <p:ph idx="1"/>
          </p:nvPr>
        </p:nvSpPr>
        <p:spPr/>
        <p:txBody>
          <a:bodyPr/>
          <a:lstStyle/>
          <a:p>
            <a:pPr marL="0" indent="0" algn="just">
              <a:buNone/>
            </a:pPr>
            <a:endParaRPr lang="en-US"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en-US"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US" dirty="0">
                <a:solidFill>
                  <a:schemeClr val="tx1"/>
                </a:solidFill>
                <a:latin typeface="Times New Roman" panose="02020603050405020304" pitchFamily="18" charset="0"/>
                <a:cs typeface="Times New Roman" panose="02020603050405020304" pitchFamily="18" charset="0"/>
              </a:rPr>
              <a:t>Transfer learning is a technique used in machine learning where a pre-trained model is used as a starting point for a new task. In the context of identifying AI-generated images, transfer learning can be used to leverage the features learned by a pre-trained model on a large dataset of images.</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7074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A6CBD-6ECA-3362-3A36-F68B6D26F124}"/>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ADVERSARIAL TRAINING</a:t>
            </a:r>
            <a:endParaRPr lang="en-IN" dirty="0"/>
          </a:p>
        </p:txBody>
      </p:sp>
      <p:sp>
        <p:nvSpPr>
          <p:cNvPr id="3" name="Content Placeholder 2">
            <a:extLst>
              <a:ext uri="{FF2B5EF4-FFF2-40B4-BE49-F238E27FC236}">
                <a16:creationId xmlns:a16="http://schemas.microsoft.com/office/drawing/2014/main" id="{17ADC79D-39FF-24EE-07E8-15748ABE2D11}"/>
              </a:ext>
            </a:extLst>
          </p:cNvPr>
          <p:cNvSpPr>
            <a:spLocks noGrp="1"/>
          </p:cNvSpPr>
          <p:nvPr>
            <p:ph idx="1"/>
          </p:nvPr>
        </p:nvSpPr>
        <p:spPr/>
        <p:txBody>
          <a:bodyPr/>
          <a:lstStyle/>
          <a:p>
            <a:pPr algn="just"/>
            <a:endParaRPr lang="en-US" dirty="0">
              <a:solidFill>
                <a:schemeClr val="tx1"/>
              </a:solidFill>
              <a:latin typeface="Times New Roman" panose="02020603050405020304" pitchFamily="18" charset="0"/>
              <a:cs typeface="Times New Roman" panose="02020603050405020304" pitchFamily="18" charset="0"/>
            </a:endParaRPr>
          </a:p>
          <a:p>
            <a:pPr algn="just"/>
            <a:endParaRPr lang="en-US" dirty="0">
              <a:solidFill>
                <a:schemeClr val="tx1"/>
              </a:solidFill>
              <a:latin typeface="Times New Roman" panose="020206030504050203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cs typeface="Times New Roman" panose="02020603050405020304" pitchFamily="18" charset="0"/>
              </a:rPr>
              <a:t>Adversarial training can require significant computation power.</a:t>
            </a:r>
          </a:p>
          <a:p>
            <a:pPr algn="just"/>
            <a:r>
              <a:rPr lang="en-US" dirty="0">
                <a:solidFill>
                  <a:schemeClr val="tx1"/>
                </a:solidFill>
                <a:latin typeface="Times New Roman" panose="02020603050405020304" pitchFamily="18" charset="0"/>
                <a:cs typeface="Times New Roman" panose="02020603050405020304" pitchFamily="18" charset="0"/>
              </a:rPr>
              <a:t>Adversarial training involves repeatedly generating and training on adversarial examples, which are inputs that have been intentionally designed to fool the model.</a:t>
            </a:r>
          </a:p>
          <a:p>
            <a:pPr algn="just"/>
            <a:r>
              <a:rPr lang="en-US" dirty="0">
                <a:solidFill>
                  <a:schemeClr val="tx1"/>
                </a:solidFill>
                <a:latin typeface="Times New Roman" panose="02020603050405020304" pitchFamily="18" charset="0"/>
                <a:cs typeface="Times New Roman" panose="02020603050405020304" pitchFamily="18" charset="0"/>
              </a:rPr>
              <a:t>Adversarial training process involves adding additional layers or modifying the architecture of the model, this can also increase the computational requirements.</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315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7397-F294-F152-716D-6D41A01E43D3}"/>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GENERATIVE ADVERSARIAL NETWORK</a:t>
            </a:r>
          </a:p>
        </p:txBody>
      </p:sp>
      <p:sp>
        <p:nvSpPr>
          <p:cNvPr id="3" name="Content Placeholder 2">
            <a:extLst>
              <a:ext uri="{FF2B5EF4-FFF2-40B4-BE49-F238E27FC236}">
                <a16:creationId xmlns:a16="http://schemas.microsoft.com/office/drawing/2014/main" id="{DF27FA23-0178-C9C3-BCA5-E6A26E9A7B3A}"/>
              </a:ext>
            </a:extLst>
          </p:cNvPr>
          <p:cNvSpPr>
            <a:spLocks noGrp="1"/>
          </p:cNvSpPr>
          <p:nvPr>
            <p:ph idx="1"/>
          </p:nvPr>
        </p:nvSpPr>
        <p:spPr/>
        <p:txBody>
          <a:bodyPr>
            <a:normAutofit/>
          </a:bodyPr>
          <a:lstStyle/>
          <a:p>
            <a:pPr algn="just"/>
            <a:r>
              <a:rPr lang="en-US" dirty="0">
                <a:solidFill>
                  <a:schemeClr val="tx1"/>
                </a:solidFill>
                <a:latin typeface="Times New Roman" panose="02020603050405020304" pitchFamily="18" charset="0"/>
                <a:cs typeface="Times New Roman" panose="02020603050405020304" pitchFamily="18" charset="0"/>
              </a:rPr>
              <a:t>Two neural networks are trained together in an adversarial manner: a generator network and a discriminator network.</a:t>
            </a:r>
          </a:p>
          <a:p>
            <a:pPr algn="just"/>
            <a:r>
              <a:rPr lang="en-US" dirty="0">
                <a:solidFill>
                  <a:schemeClr val="tx1"/>
                </a:solidFill>
                <a:latin typeface="Times New Roman" panose="02020603050405020304" pitchFamily="18" charset="0"/>
                <a:cs typeface="Times New Roman" panose="02020603050405020304" pitchFamily="18" charset="0"/>
              </a:rPr>
              <a:t>Generator network generates new data that is similar to a set of training data.</a:t>
            </a:r>
          </a:p>
          <a:p>
            <a:pPr algn="just"/>
            <a:r>
              <a:rPr lang="en-US" dirty="0">
                <a:solidFill>
                  <a:schemeClr val="tx1"/>
                </a:solidFill>
                <a:latin typeface="Times New Roman" panose="02020603050405020304" pitchFamily="18" charset="0"/>
                <a:cs typeface="Times New Roman" panose="02020603050405020304" pitchFamily="18" charset="0"/>
              </a:rPr>
              <a:t>The discriminator network tries to distinguish between the real training data and the fake data generated by the generator.</a:t>
            </a:r>
          </a:p>
          <a:p>
            <a:pPr algn="just"/>
            <a:r>
              <a:rPr lang="en-US" dirty="0">
                <a:solidFill>
                  <a:schemeClr val="tx1"/>
                </a:solidFill>
                <a:latin typeface="Times New Roman" panose="02020603050405020304" pitchFamily="18" charset="0"/>
                <a:cs typeface="Times New Roman" panose="02020603050405020304" pitchFamily="18" charset="0"/>
              </a:rPr>
              <a:t>The discriminator network learns to identify specific features that are present in the training images but not in the generated images.</a:t>
            </a:r>
          </a:p>
          <a:p>
            <a:pPr algn="just"/>
            <a:r>
              <a:rPr lang="en-US" dirty="0">
                <a:solidFill>
                  <a:schemeClr val="tx1"/>
                </a:solidFill>
                <a:latin typeface="Times New Roman" panose="02020603050405020304" pitchFamily="18" charset="0"/>
                <a:cs typeface="Times New Roman" panose="02020603050405020304" pitchFamily="18" charset="0"/>
              </a:rPr>
              <a:t>This process requires a high amount of computational power due to the complexity of the GAN architecture and the large amount of data involved.</a:t>
            </a:r>
          </a:p>
          <a:p>
            <a:pPr algn="just"/>
            <a:r>
              <a:rPr lang="en-US" dirty="0">
                <a:solidFill>
                  <a:schemeClr val="tx1"/>
                </a:solidFill>
                <a:latin typeface="Times New Roman" panose="02020603050405020304" pitchFamily="18" charset="0"/>
                <a:cs typeface="Times New Roman" panose="02020603050405020304" pitchFamily="18" charset="0"/>
              </a:rPr>
              <a:t>The training process can take a long time and may require the use of specialized hardware such as GPUs or TPUs.</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3B3F763-0FEF-58A8-CBFE-50096D349973}"/>
              </a:ext>
            </a:extLst>
          </p:cNvPr>
          <p:cNvSpPr txBox="1"/>
          <p:nvPr/>
        </p:nvSpPr>
        <p:spPr>
          <a:xfrm>
            <a:off x="4146082" y="6336449"/>
            <a:ext cx="6097604" cy="369332"/>
          </a:xfrm>
          <a:prstGeom prst="rect">
            <a:avLst/>
          </a:prstGeom>
          <a:noFill/>
        </p:spPr>
        <p:txBody>
          <a:bodyPr wrap="square">
            <a:spAutoFit/>
          </a:bodyPr>
          <a:lstStyle/>
          <a:p>
            <a:r>
              <a:rPr lang="en-IN" dirty="0"/>
              <a:t>https://arxiv.org/pdf/1710.07035.pdf</a:t>
            </a:r>
          </a:p>
        </p:txBody>
      </p:sp>
    </p:spTree>
    <p:extLst>
      <p:ext uri="{BB962C8B-B14F-4D97-AF65-F5344CB8AC3E}">
        <p14:creationId xmlns:p14="http://schemas.microsoft.com/office/powerpoint/2010/main" val="3339439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A12D-8A79-9937-C656-DD751620FCE2}"/>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MAJOR MILESTONES</a:t>
            </a:r>
          </a:p>
        </p:txBody>
      </p:sp>
      <p:sp>
        <p:nvSpPr>
          <p:cNvPr id="3" name="Content Placeholder 2">
            <a:extLst>
              <a:ext uri="{FF2B5EF4-FFF2-40B4-BE49-F238E27FC236}">
                <a16:creationId xmlns:a16="http://schemas.microsoft.com/office/drawing/2014/main" id="{B4552ADE-B79B-1A11-8CB3-AAB1EB2E9D22}"/>
              </a:ext>
            </a:extLst>
          </p:cNvPr>
          <p:cNvSpPr>
            <a:spLocks noGrp="1"/>
          </p:cNvSpPr>
          <p:nvPr>
            <p:ph idx="1"/>
          </p:nvPr>
        </p:nvSpPr>
        <p:spPr/>
        <p:txBody>
          <a:bodyPr/>
          <a:lstStyle/>
          <a:p>
            <a:pPr algn="just"/>
            <a:endParaRPr lang="en-IN" dirty="0">
              <a:solidFill>
                <a:schemeClr val="tx1"/>
              </a:solidFill>
              <a:latin typeface="Times New Roman" panose="02020603050405020304" pitchFamily="18" charset="0"/>
              <a:cs typeface="Times New Roman" panose="02020603050405020304" pitchFamily="18" charset="0"/>
            </a:endParaRPr>
          </a:p>
          <a:p>
            <a:pPr algn="just"/>
            <a:endParaRPr lang="en-IN" dirty="0">
              <a:solidFill>
                <a:schemeClr val="tx1"/>
              </a:solidFill>
              <a:latin typeface="Times New Roman" panose="02020603050405020304" pitchFamily="18" charset="0"/>
              <a:cs typeface="Times New Roman" panose="02020603050405020304" pitchFamily="18" charset="0"/>
            </a:endParaRPr>
          </a:p>
          <a:p>
            <a:pPr algn="just"/>
            <a:r>
              <a:rPr lang="en-IN" dirty="0">
                <a:solidFill>
                  <a:schemeClr val="tx1"/>
                </a:solidFill>
                <a:latin typeface="Times New Roman" panose="02020603050405020304" pitchFamily="18" charset="0"/>
                <a:cs typeface="Times New Roman" panose="02020603050405020304" pitchFamily="18" charset="0"/>
              </a:rPr>
              <a:t>Dataset collection and pre-processing.</a:t>
            </a:r>
          </a:p>
          <a:p>
            <a:pPr algn="just"/>
            <a:r>
              <a:rPr lang="en-IN" dirty="0">
                <a:solidFill>
                  <a:schemeClr val="tx1"/>
                </a:solidFill>
                <a:latin typeface="Times New Roman" panose="02020603050405020304" pitchFamily="18" charset="0"/>
                <a:cs typeface="Times New Roman" panose="02020603050405020304" pitchFamily="18" charset="0"/>
              </a:rPr>
              <a:t>Choose a model and open source platform.</a:t>
            </a:r>
          </a:p>
          <a:p>
            <a:pPr algn="just"/>
            <a:r>
              <a:rPr lang="en-IN" dirty="0">
                <a:solidFill>
                  <a:schemeClr val="tx1"/>
                </a:solidFill>
                <a:latin typeface="Times New Roman" panose="02020603050405020304" pitchFamily="18" charset="0"/>
                <a:cs typeface="Times New Roman" panose="02020603050405020304" pitchFamily="18" charset="0"/>
              </a:rPr>
              <a:t>Train a model.</a:t>
            </a:r>
          </a:p>
          <a:p>
            <a:pPr algn="just"/>
            <a:r>
              <a:rPr lang="en-IN" dirty="0">
                <a:solidFill>
                  <a:schemeClr val="tx1"/>
                </a:solidFill>
                <a:latin typeface="Times New Roman" panose="02020603050405020304" pitchFamily="18" charset="0"/>
                <a:cs typeface="Times New Roman" panose="02020603050405020304" pitchFamily="18" charset="0"/>
              </a:rPr>
              <a:t>Fine-tune the model.</a:t>
            </a:r>
          </a:p>
          <a:p>
            <a:pPr algn="just"/>
            <a:r>
              <a:rPr lang="en-IN" dirty="0">
                <a:solidFill>
                  <a:schemeClr val="tx1"/>
                </a:solidFill>
                <a:latin typeface="Times New Roman" panose="02020603050405020304" pitchFamily="18" charset="0"/>
                <a:cs typeface="Times New Roman" panose="02020603050405020304" pitchFamily="18" charset="0"/>
              </a:rPr>
              <a:t>Evaluate the model.</a:t>
            </a:r>
          </a:p>
          <a:p>
            <a:pPr algn="just"/>
            <a:r>
              <a:rPr lang="en-IN" dirty="0">
                <a:solidFill>
                  <a:schemeClr val="tx1"/>
                </a:solidFill>
                <a:latin typeface="Times New Roman" panose="02020603050405020304" pitchFamily="18" charset="0"/>
                <a:cs typeface="Times New Roman" panose="02020603050405020304" pitchFamily="18" charset="0"/>
              </a:rPr>
              <a:t>Build UI</a:t>
            </a:r>
          </a:p>
        </p:txBody>
      </p:sp>
    </p:spTree>
    <p:extLst>
      <p:ext uri="{BB962C8B-B14F-4D97-AF65-F5344CB8AC3E}">
        <p14:creationId xmlns:p14="http://schemas.microsoft.com/office/powerpoint/2010/main" val="158787293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8641</TotalTime>
  <Words>2279</Words>
  <Application>Microsoft Office PowerPoint</Application>
  <PresentationFormat>Widescreen</PresentationFormat>
  <Paragraphs>186</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Century Gothic</vt:lpstr>
      <vt:lpstr>Times New Roman</vt:lpstr>
      <vt:lpstr>Wingdings 3</vt:lpstr>
      <vt:lpstr>Wisp</vt:lpstr>
      <vt:lpstr>EXPLORING THE USE OF MACHINE LEARNING FOR IMAGE AUTHENTICATION</vt:lpstr>
      <vt:lpstr>INTRODUCTION</vt:lpstr>
      <vt:lpstr> PROBLEM STATEMENT</vt:lpstr>
      <vt:lpstr>KEY FEATURES IN IDENTIFYING FAKE IMAGES</vt:lpstr>
      <vt:lpstr> POSSIBLE SOLUTIONS</vt:lpstr>
      <vt:lpstr> TRANSFER LEARNING</vt:lpstr>
      <vt:lpstr>ADVERSARIAL TRAINING</vt:lpstr>
      <vt:lpstr>GENERATIVE ADVERSARIAL NETWORK</vt:lpstr>
      <vt:lpstr>MAJOR MILESTONES</vt:lpstr>
      <vt:lpstr>DATASET: CIFAKE</vt:lpstr>
      <vt:lpstr>DATASET</vt:lpstr>
      <vt:lpstr>MODELS</vt:lpstr>
      <vt:lpstr>TENSORFLOW</vt:lpstr>
      <vt:lpstr>IMPORTANT HYPER PARAMETERS:</vt:lpstr>
      <vt:lpstr>IMPORTANT HYPER PARAMETERS:</vt:lpstr>
      <vt:lpstr>CONVOLUSION NEURAL NETWORK:</vt:lpstr>
      <vt:lpstr>DEEPFAKE</vt:lpstr>
      <vt:lpstr>OPENCV FOR REASONING</vt:lpstr>
      <vt:lpstr>PARAMETERS USED IN OPENCV</vt:lpstr>
      <vt:lpstr>REASONING PARAMETERS</vt:lpstr>
      <vt:lpstr>PowerPoint Presentation</vt:lpstr>
      <vt:lpstr>PowerPoint Presentation</vt:lpstr>
      <vt:lpstr>PowerPoint Presentation</vt:lpstr>
      <vt:lpstr>PowerPoint Presentation</vt:lpstr>
      <vt:lpstr>ARCHITECTURE AND THEIR ACCURACY</vt:lpstr>
      <vt:lpstr>PREDICTIONS</vt:lpstr>
      <vt:lpstr>STREAMLIT</vt:lpstr>
      <vt:lpstr>STREAMLIT </vt:lpstr>
      <vt:lpstr>FAKE IMAGE REASONING</vt:lpstr>
      <vt:lpstr>REAL IMAGE REASONING</vt:lpstr>
      <vt:lpstr>PREDICTION RESULTS</vt:lpstr>
      <vt:lpstr>PREDICTION RESULTS</vt:lpstr>
      <vt:lpstr>BEFORE DATA INSERTION</vt:lpstr>
      <vt:lpstr>AFTER DATA INSERTION</vt:lpstr>
      <vt:lpstr>HISTORY LOG</vt:lpstr>
      <vt:lpstr>HELP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USE OF MACHINE LEARNING FOR IMAGE AUTHENTICATION</dc:title>
  <dc:creator>Aparna P</dc:creator>
  <cp:lastModifiedBy>Aparna P</cp:lastModifiedBy>
  <cp:revision>60</cp:revision>
  <dcterms:created xsi:type="dcterms:W3CDTF">2023-05-10T05:29:41Z</dcterms:created>
  <dcterms:modified xsi:type="dcterms:W3CDTF">2023-06-19T11:32:13Z</dcterms:modified>
</cp:coreProperties>
</file>